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2" r:id="rId3"/>
    <p:sldId id="278" r:id="rId4"/>
    <p:sldId id="270" r:id="rId5"/>
    <p:sldId id="257" r:id="rId6"/>
    <p:sldId id="259" r:id="rId7"/>
    <p:sldId id="258" r:id="rId8"/>
    <p:sldId id="260" r:id="rId9"/>
    <p:sldId id="261" r:id="rId10"/>
    <p:sldId id="274" r:id="rId11"/>
    <p:sldId id="267" r:id="rId12"/>
    <p:sldId id="268" r:id="rId13"/>
    <p:sldId id="271" r:id="rId14"/>
    <p:sldId id="280" r:id="rId15"/>
    <p:sldId id="281" r:id="rId16"/>
    <p:sldId id="275" r:id="rId17"/>
    <p:sldId id="277" r:id="rId18"/>
    <p:sldId id="266" r:id="rId19"/>
    <p:sldId id="283" r:id="rId20"/>
    <p:sldId id="264"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1"/>
    <p:restoredTop sz="94613"/>
  </p:normalViewPr>
  <p:slideViewPr>
    <p:cSldViewPr snapToGrid="0" snapToObjects="1">
      <p:cViewPr varScale="1">
        <p:scale>
          <a:sx n="101" d="100"/>
          <a:sy n="101"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2072F4-4800-4312-A988-C77075AD4730}" type="doc">
      <dgm:prSet loTypeId="urn:microsoft.com/office/officeart/2005/8/layout/vProcess5" loCatId="process" qsTypeId="urn:microsoft.com/office/officeart/2005/8/quickstyle/simple2" qsCatId="simple" csTypeId="urn:microsoft.com/office/officeart/2005/8/colors/colorful5" csCatId="colorful" phldr="1"/>
      <dgm:spPr/>
      <dgm:t>
        <a:bodyPr/>
        <a:lstStyle/>
        <a:p>
          <a:endParaRPr lang="en-US"/>
        </a:p>
      </dgm:t>
    </dgm:pt>
    <dgm:pt modelId="{0382D070-F412-406A-806F-DEF4D90AC177}">
      <dgm:prSet/>
      <dgm:spPr/>
      <dgm:t>
        <a:bodyPr/>
        <a:lstStyle/>
        <a:p>
          <a:r>
            <a:rPr lang="en-US" dirty="0"/>
            <a:t>Consideration of Wider datasets so that no malwares are missed in the cleaning.</a:t>
          </a:r>
        </a:p>
      </dgm:t>
    </dgm:pt>
    <dgm:pt modelId="{3097278C-7ADB-4174-8CA1-7E386860A554}" type="parTrans" cxnId="{7FFD70B7-3DEA-4A38-BD08-8C971688D9C5}">
      <dgm:prSet/>
      <dgm:spPr/>
      <dgm:t>
        <a:bodyPr/>
        <a:lstStyle/>
        <a:p>
          <a:endParaRPr lang="en-US"/>
        </a:p>
      </dgm:t>
    </dgm:pt>
    <dgm:pt modelId="{48620198-5A02-4B50-AEA9-302F07B69FAA}" type="sibTrans" cxnId="{7FFD70B7-3DEA-4A38-BD08-8C971688D9C5}">
      <dgm:prSet/>
      <dgm:spPr/>
      <dgm:t>
        <a:bodyPr/>
        <a:lstStyle/>
        <a:p>
          <a:endParaRPr lang="en-US"/>
        </a:p>
      </dgm:t>
    </dgm:pt>
    <dgm:pt modelId="{C69FEDB0-35F1-44BC-ADFE-BFC18D43C532}">
      <dgm:prSet/>
      <dgm:spPr/>
      <dgm:t>
        <a:bodyPr/>
        <a:lstStyle/>
        <a:p>
          <a:r>
            <a:rPr lang="en-US" dirty="0"/>
            <a:t>Feature extraction occurs after they are run on the Sandbox, what we would like to change is that feature extraction happens at the time of processing by the sandbox.</a:t>
          </a:r>
        </a:p>
      </dgm:t>
    </dgm:pt>
    <dgm:pt modelId="{24F3E342-CB53-4172-B58F-55DC2C4D2728}" type="parTrans" cxnId="{FBE29624-862E-400D-9CA5-E2973C1C9554}">
      <dgm:prSet/>
      <dgm:spPr/>
      <dgm:t>
        <a:bodyPr/>
        <a:lstStyle/>
        <a:p>
          <a:endParaRPr lang="en-US"/>
        </a:p>
      </dgm:t>
    </dgm:pt>
    <dgm:pt modelId="{DCA3A8B9-57A1-4C56-9975-F76E328AEC60}" type="sibTrans" cxnId="{FBE29624-862E-400D-9CA5-E2973C1C9554}">
      <dgm:prSet/>
      <dgm:spPr/>
      <dgm:t>
        <a:bodyPr/>
        <a:lstStyle/>
        <a:p>
          <a:endParaRPr lang="en-US"/>
        </a:p>
      </dgm:t>
    </dgm:pt>
    <dgm:pt modelId="{033C3BD6-BE53-409D-84E9-50F4A40FFA0A}">
      <dgm:prSet/>
      <dgm:spPr/>
      <dgm:t>
        <a:bodyPr/>
        <a:lstStyle/>
        <a:p>
          <a:r>
            <a:rPr lang="en-US" dirty="0"/>
            <a:t>Polymorphic malwares are taken care of so that they don’t get slipped by Antivirus Software’s. </a:t>
          </a:r>
        </a:p>
      </dgm:t>
    </dgm:pt>
    <dgm:pt modelId="{0414EC6C-5806-4FA3-A9E0-452D3F1CFF28}" type="parTrans" cxnId="{BC6F16DE-B4FF-41BE-88D2-A96876FBCCAF}">
      <dgm:prSet/>
      <dgm:spPr/>
      <dgm:t>
        <a:bodyPr/>
        <a:lstStyle/>
        <a:p>
          <a:endParaRPr lang="en-US"/>
        </a:p>
      </dgm:t>
    </dgm:pt>
    <dgm:pt modelId="{11030FBC-696B-4CB1-82C5-79FD62686368}" type="sibTrans" cxnId="{BC6F16DE-B4FF-41BE-88D2-A96876FBCCAF}">
      <dgm:prSet/>
      <dgm:spPr/>
      <dgm:t>
        <a:bodyPr/>
        <a:lstStyle/>
        <a:p>
          <a:endParaRPr lang="en-US"/>
        </a:p>
      </dgm:t>
    </dgm:pt>
    <dgm:pt modelId="{0C1753DE-1007-4983-9AD6-E71678C435A3}" type="pres">
      <dgm:prSet presAssocID="{552072F4-4800-4312-A988-C77075AD4730}" presName="outerComposite" presStyleCnt="0">
        <dgm:presLayoutVars>
          <dgm:chMax val="5"/>
          <dgm:dir/>
          <dgm:resizeHandles val="exact"/>
        </dgm:presLayoutVars>
      </dgm:prSet>
      <dgm:spPr/>
    </dgm:pt>
    <dgm:pt modelId="{D3374D76-1817-4916-9BAF-6C87421DDCCC}" type="pres">
      <dgm:prSet presAssocID="{552072F4-4800-4312-A988-C77075AD4730}" presName="dummyMaxCanvas" presStyleCnt="0">
        <dgm:presLayoutVars/>
      </dgm:prSet>
      <dgm:spPr/>
    </dgm:pt>
    <dgm:pt modelId="{81626B44-6934-435A-AC72-53A5058BB291}" type="pres">
      <dgm:prSet presAssocID="{552072F4-4800-4312-A988-C77075AD4730}" presName="ThreeNodes_1" presStyleLbl="node1" presStyleIdx="0" presStyleCnt="3">
        <dgm:presLayoutVars>
          <dgm:bulletEnabled val="1"/>
        </dgm:presLayoutVars>
      </dgm:prSet>
      <dgm:spPr/>
    </dgm:pt>
    <dgm:pt modelId="{CE44DAAC-3FBC-488D-B64C-BC35650745E4}" type="pres">
      <dgm:prSet presAssocID="{552072F4-4800-4312-A988-C77075AD4730}" presName="ThreeNodes_2" presStyleLbl="node1" presStyleIdx="1" presStyleCnt="3">
        <dgm:presLayoutVars>
          <dgm:bulletEnabled val="1"/>
        </dgm:presLayoutVars>
      </dgm:prSet>
      <dgm:spPr/>
    </dgm:pt>
    <dgm:pt modelId="{1B1DF820-D391-415D-82DD-BF884063B996}" type="pres">
      <dgm:prSet presAssocID="{552072F4-4800-4312-A988-C77075AD4730}" presName="ThreeNodes_3" presStyleLbl="node1" presStyleIdx="2" presStyleCnt="3">
        <dgm:presLayoutVars>
          <dgm:bulletEnabled val="1"/>
        </dgm:presLayoutVars>
      </dgm:prSet>
      <dgm:spPr/>
    </dgm:pt>
    <dgm:pt modelId="{399E9BF4-4449-490C-8FCF-148DE1EDBB8C}" type="pres">
      <dgm:prSet presAssocID="{552072F4-4800-4312-A988-C77075AD4730}" presName="ThreeConn_1-2" presStyleLbl="fgAccFollowNode1" presStyleIdx="0" presStyleCnt="2">
        <dgm:presLayoutVars>
          <dgm:bulletEnabled val="1"/>
        </dgm:presLayoutVars>
      </dgm:prSet>
      <dgm:spPr/>
    </dgm:pt>
    <dgm:pt modelId="{63CE2AE8-8A27-48E9-86D6-9624ED8EE4BF}" type="pres">
      <dgm:prSet presAssocID="{552072F4-4800-4312-A988-C77075AD4730}" presName="ThreeConn_2-3" presStyleLbl="fgAccFollowNode1" presStyleIdx="1" presStyleCnt="2">
        <dgm:presLayoutVars>
          <dgm:bulletEnabled val="1"/>
        </dgm:presLayoutVars>
      </dgm:prSet>
      <dgm:spPr/>
    </dgm:pt>
    <dgm:pt modelId="{368FF6D6-58FA-402B-AD40-D7A797843F83}" type="pres">
      <dgm:prSet presAssocID="{552072F4-4800-4312-A988-C77075AD4730}" presName="ThreeNodes_1_text" presStyleLbl="node1" presStyleIdx="2" presStyleCnt="3">
        <dgm:presLayoutVars>
          <dgm:bulletEnabled val="1"/>
        </dgm:presLayoutVars>
      </dgm:prSet>
      <dgm:spPr/>
    </dgm:pt>
    <dgm:pt modelId="{5559DBB2-0294-4964-9594-84744E8C1DAA}" type="pres">
      <dgm:prSet presAssocID="{552072F4-4800-4312-A988-C77075AD4730}" presName="ThreeNodes_2_text" presStyleLbl="node1" presStyleIdx="2" presStyleCnt="3">
        <dgm:presLayoutVars>
          <dgm:bulletEnabled val="1"/>
        </dgm:presLayoutVars>
      </dgm:prSet>
      <dgm:spPr/>
    </dgm:pt>
    <dgm:pt modelId="{D28C6CC5-7CBE-4E56-82CD-32656240C0E1}" type="pres">
      <dgm:prSet presAssocID="{552072F4-4800-4312-A988-C77075AD4730}" presName="ThreeNodes_3_text" presStyleLbl="node1" presStyleIdx="2" presStyleCnt="3">
        <dgm:presLayoutVars>
          <dgm:bulletEnabled val="1"/>
        </dgm:presLayoutVars>
      </dgm:prSet>
      <dgm:spPr/>
    </dgm:pt>
  </dgm:ptLst>
  <dgm:cxnLst>
    <dgm:cxn modelId="{0D074010-2F98-4A7D-AED6-5ED0979AFE7F}" type="presOf" srcId="{C69FEDB0-35F1-44BC-ADFE-BFC18D43C532}" destId="{CE44DAAC-3FBC-488D-B64C-BC35650745E4}" srcOrd="0" destOrd="0" presId="urn:microsoft.com/office/officeart/2005/8/layout/vProcess5"/>
    <dgm:cxn modelId="{14E1E915-6161-4636-91D9-704E7711B8E2}" type="presOf" srcId="{033C3BD6-BE53-409D-84E9-50F4A40FFA0A}" destId="{1B1DF820-D391-415D-82DD-BF884063B996}" srcOrd="0" destOrd="0" presId="urn:microsoft.com/office/officeart/2005/8/layout/vProcess5"/>
    <dgm:cxn modelId="{FBE29624-862E-400D-9CA5-E2973C1C9554}" srcId="{552072F4-4800-4312-A988-C77075AD4730}" destId="{C69FEDB0-35F1-44BC-ADFE-BFC18D43C532}" srcOrd="1" destOrd="0" parTransId="{24F3E342-CB53-4172-B58F-55DC2C4D2728}" sibTransId="{DCA3A8B9-57A1-4C56-9975-F76E328AEC60}"/>
    <dgm:cxn modelId="{D2512431-6C6A-4E64-B426-9BC6B327348E}" type="presOf" srcId="{C69FEDB0-35F1-44BC-ADFE-BFC18D43C532}" destId="{5559DBB2-0294-4964-9594-84744E8C1DAA}" srcOrd="1" destOrd="0" presId="urn:microsoft.com/office/officeart/2005/8/layout/vProcess5"/>
    <dgm:cxn modelId="{9CD25154-3DE9-4142-9C78-768C7D766C98}" type="presOf" srcId="{033C3BD6-BE53-409D-84E9-50F4A40FFA0A}" destId="{D28C6CC5-7CBE-4E56-82CD-32656240C0E1}" srcOrd="1" destOrd="0" presId="urn:microsoft.com/office/officeart/2005/8/layout/vProcess5"/>
    <dgm:cxn modelId="{9A9C2788-3402-4DC1-A171-645212A84DD1}" type="presOf" srcId="{DCA3A8B9-57A1-4C56-9975-F76E328AEC60}" destId="{63CE2AE8-8A27-48E9-86D6-9624ED8EE4BF}" srcOrd="0" destOrd="0" presId="urn:microsoft.com/office/officeart/2005/8/layout/vProcess5"/>
    <dgm:cxn modelId="{465996AD-D27F-48BA-96EB-8E95A9751277}" type="presOf" srcId="{552072F4-4800-4312-A988-C77075AD4730}" destId="{0C1753DE-1007-4983-9AD6-E71678C435A3}" srcOrd="0" destOrd="0" presId="urn:microsoft.com/office/officeart/2005/8/layout/vProcess5"/>
    <dgm:cxn modelId="{B85FF1B3-EE4B-47DC-91F3-BFB349418220}" type="presOf" srcId="{48620198-5A02-4B50-AEA9-302F07B69FAA}" destId="{399E9BF4-4449-490C-8FCF-148DE1EDBB8C}" srcOrd="0" destOrd="0" presId="urn:microsoft.com/office/officeart/2005/8/layout/vProcess5"/>
    <dgm:cxn modelId="{7FFD70B7-3DEA-4A38-BD08-8C971688D9C5}" srcId="{552072F4-4800-4312-A988-C77075AD4730}" destId="{0382D070-F412-406A-806F-DEF4D90AC177}" srcOrd="0" destOrd="0" parTransId="{3097278C-7ADB-4174-8CA1-7E386860A554}" sibTransId="{48620198-5A02-4B50-AEA9-302F07B69FAA}"/>
    <dgm:cxn modelId="{E4FB68D5-E70C-43D6-871E-3D4D61390027}" type="presOf" srcId="{0382D070-F412-406A-806F-DEF4D90AC177}" destId="{81626B44-6934-435A-AC72-53A5058BB291}" srcOrd="0" destOrd="0" presId="urn:microsoft.com/office/officeart/2005/8/layout/vProcess5"/>
    <dgm:cxn modelId="{4B8A76DB-ED9D-4001-AA00-90CC18236E6A}" type="presOf" srcId="{0382D070-F412-406A-806F-DEF4D90AC177}" destId="{368FF6D6-58FA-402B-AD40-D7A797843F83}" srcOrd="1" destOrd="0" presId="urn:microsoft.com/office/officeart/2005/8/layout/vProcess5"/>
    <dgm:cxn modelId="{BC6F16DE-B4FF-41BE-88D2-A96876FBCCAF}" srcId="{552072F4-4800-4312-A988-C77075AD4730}" destId="{033C3BD6-BE53-409D-84E9-50F4A40FFA0A}" srcOrd="2" destOrd="0" parTransId="{0414EC6C-5806-4FA3-A9E0-452D3F1CFF28}" sibTransId="{11030FBC-696B-4CB1-82C5-79FD62686368}"/>
    <dgm:cxn modelId="{522FECF9-D1C0-4391-868F-CFDAA3849560}" type="presParOf" srcId="{0C1753DE-1007-4983-9AD6-E71678C435A3}" destId="{D3374D76-1817-4916-9BAF-6C87421DDCCC}" srcOrd="0" destOrd="0" presId="urn:microsoft.com/office/officeart/2005/8/layout/vProcess5"/>
    <dgm:cxn modelId="{2A85B39D-99A6-42B7-AA11-1CB14CEFAED4}" type="presParOf" srcId="{0C1753DE-1007-4983-9AD6-E71678C435A3}" destId="{81626B44-6934-435A-AC72-53A5058BB291}" srcOrd="1" destOrd="0" presId="urn:microsoft.com/office/officeart/2005/8/layout/vProcess5"/>
    <dgm:cxn modelId="{F9DA6B3B-49D2-45A7-B96E-4B4250B6B798}" type="presParOf" srcId="{0C1753DE-1007-4983-9AD6-E71678C435A3}" destId="{CE44DAAC-3FBC-488D-B64C-BC35650745E4}" srcOrd="2" destOrd="0" presId="urn:microsoft.com/office/officeart/2005/8/layout/vProcess5"/>
    <dgm:cxn modelId="{85F83C87-14C8-4D9C-9F52-3FB334FB4963}" type="presParOf" srcId="{0C1753DE-1007-4983-9AD6-E71678C435A3}" destId="{1B1DF820-D391-415D-82DD-BF884063B996}" srcOrd="3" destOrd="0" presId="urn:microsoft.com/office/officeart/2005/8/layout/vProcess5"/>
    <dgm:cxn modelId="{D5D0B084-EE06-4508-AC12-12CE3B5B2C98}" type="presParOf" srcId="{0C1753DE-1007-4983-9AD6-E71678C435A3}" destId="{399E9BF4-4449-490C-8FCF-148DE1EDBB8C}" srcOrd="4" destOrd="0" presId="urn:microsoft.com/office/officeart/2005/8/layout/vProcess5"/>
    <dgm:cxn modelId="{EA8ECBF3-4ADC-4466-8607-643D7150CCAA}" type="presParOf" srcId="{0C1753DE-1007-4983-9AD6-E71678C435A3}" destId="{63CE2AE8-8A27-48E9-86D6-9624ED8EE4BF}" srcOrd="5" destOrd="0" presId="urn:microsoft.com/office/officeart/2005/8/layout/vProcess5"/>
    <dgm:cxn modelId="{8C5D80B7-6A8B-44CD-92FC-127A3E679877}" type="presParOf" srcId="{0C1753DE-1007-4983-9AD6-E71678C435A3}" destId="{368FF6D6-58FA-402B-AD40-D7A797843F83}" srcOrd="6" destOrd="0" presId="urn:microsoft.com/office/officeart/2005/8/layout/vProcess5"/>
    <dgm:cxn modelId="{D932D15D-B95D-44ED-93B6-15A874F2F855}" type="presParOf" srcId="{0C1753DE-1007-4983-9AD6-E71678C435A3}" destId="{5559DBB2-0294-4964-9594-84744E8C1DAA}" srcOrd="7" destOrd="0" presId="urn:microsoft.com/office/officeart/2005/8/layout/vProcess5"/>
    <dgm:cxn modelId="{57D4D535-D9E2-41F8-B103-454E0248081F}" type="presParOf" srcId="{0C1753DE-1007-4983-9AD6-E71678C435A3}" destId="{D28C6CC5-7CBE-4E56-82CD-32656240C0E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26B44-6934-435A-AC72-53A5058BB291}">
      <dsp:nvSpPr>
        <dsp:cNvPr id="0" name=""/>
        <dsp:cNvSpPr/>
      </dsp:nvSpPr>
      <dsp:spPr>
        <a:xfrm>
          <a:off x="0" y="0"/>
          <a:ext cx="8646795" cy="1341529"/>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Consideration of Wider datasets so that no malwares are missed in the cleaning.</a:t>
          </a:r>
        </a:p>
      </dsp:txBody>
      <dsp:txXfrm>
        <a:off x="39292" y="39292"/>
        <a:ext cx="7199180" cy="1262945"/>
      </dsp:txXfrm>
    </dsp:sp>
    <dsp:sp modelId="{CE44DAAC-3FBC-488D-B64C-BC35650745E4}">
      <dsp:nvSpPr>
        <dsp:cNvPr id="0" name=""/>
        <dsp:cNvSpPr/>
      </dsp:nvSpPr>
      <dsp:spPr>
        <a:xfrm>
          <a:off x="762952" y="1565117"/>
          <a:ext cx="8646795" cy="1341529"/>
        </a:xfrm>
        <a:prstGeom prst="roundRect">
          <a:avLst>
            <a:gd name="adj" fmla="val 10000"/>
          </a:avLst>
        </a:prstGeom>
        <a:solidFill>
          <a:schemeClr val="accent5">
            <a:hueOff val="2404066"/>
            <a:satOff val="-4882"/>
            <a:lumOff val="3137"/>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Feature extraction occurs after they are run on the Sandbox, what we would like to change is that feature extraction happens at the time of processing by the sandbox.</a:t>
          </a:r>
        </a:p>
      </dsp:txBody>
      <dsp:txXfrm>
        <a:off x="802244" y="1604409"/>
        <a:ext cx="6933264" cy="1262945"/>
      </dsp:txXfrm>
    </dsp:sp>
    <dsp:sp modelId="{1B1DF820-D391-415D-82DD-BF884063B996}">
      <dsp:nvSpPr>
        <dsp:cNvPr id="0" name=""/>
        <dsp:cNvSpPr/>
      </dsp:nvSpPr>
      <dsp:spPr>
        <a:xfrm>
          <a:off x="1525904" y="3130235"/>
          <a:ext cx="8646795" cy="1341529"/>
        </a:xfrm>
        <a:prstGeom prst="roundRect">
          <a:avLst>
            <a:gd name="adj" fmla="val 10000"/>
          </a:avLst>
        </a:prstGeom>
        <a:solidFill>
          <a:schemeClr val="accent5">
            <a:hueOff val="4808133"/>
            <a:satOff val="-9764"/>
            <a:lumOff val="6275"/>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Polymorphic malwares are taken care of so that they don’t get slipped by Antivirus Software’s. </a:t>
          </a:r>
        </a:p>
      </dsp:txBody>
      <dsp:txXfrm>
        <a:off x="1565196" y="3169527"/>
        <a:ext cx="6933264" cy="1262945"/>
      </dsp:txXfrm>
    </dsp:sp>
    <dsp:sp modelId="{399E9BF4-4449-490C-8FCF-148DE1EDBB8C}">
      <dsp:nvSpPr>
        <dsp:cNvPr id="0" name=""/>
        <dsp:cNvSpPr/>
      </dsp:nvSpPr>
      <dsp:spPr>
        <a:xfrm>
          <a:off x="7774800" y="1017326"/>
          <a:ext cx="871994" cy="871994"/>
        </a:xfrm>
        <a:prstGeom prst="downArrow">
          <a:avLst>
            <a:gd name="adj1" fmla="val 55000"/>
            <a:gd name="adj2" fmla="val 45000"/>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70999" y="1017326"/>
        <a:ext cx="479596" cy="656175"/>
      </dsp:txXfrm>
    </dsp:sp>
    <dsp:sp modelId="{63CE2AE8-8A27-48E9-86D6-9624ED8EE4BF}">
      <dsp:nvSpPr>
        <dsp:cNvPr id="0" name=""/>
        <dsp:cNvSpPr/>
      </dsp:nvSpPr>
      <dsp:spPr>
        <a:xfrm>
          <a:off x="8537753" y="2573500"/>
          <a:ext cx="871994" cy="871994"/>
        </a:xfrm>
        <a:prstGeom prst="downArrow">
          <a:avLst>
            <a:gd name="adj1" fmla="val 55000"/>
            <a:gd name="adj2" fmla="val 45000"/>
          </a:avLst>
        </a:prstGeom>
        <a:solidFill>
          <a:schemeClr val="accent5">
            <a:tint val="40000"/>
            <a:alpha val="90000"/>
            <a:hueOff val="4298175"/>
            <a:satOff val="-3465"/>
            <a:lumOff val="926"/>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733952" y="2573500"/>
        <a:ext cx="479596" cy="65617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D9BF4-64A7-4471-B767-D6F07B6E2533}"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E13AC-1126-4993-8A9D-7359AAF50653}" type="slidenum">
              <a:rPr lang="en-US" smtClean="0"/>
              <a:t>‹#›</a:t>
            </a:fld>
            <a:endParaRPr lang="en-US"/>
          </a:p>
        </p:txBody>
      </p:sp>
    </p:spTree>
    <p:extLst>
      <p:ext uri="{BB962C8B-B14F-4D97-AF65-F5344CB8AC3E}">
        <p14:creationId xmlns:p14="http://schemas.microsoft.com/office/powerpoint/2010/main" val="3198575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F45ADD-980E-4E4D-AE67-FF37D12173B3}"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7C21D4-366A-4418-8BC3-3F7C782151AF}"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F5E8FF-E98E-4E69-BF96-C274DE80683A}"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D33D591-A568-4893-A7ED-801E12EA8043}" type="datetime1">
              <a:rPr lang="en-US" smtClean="0"/>
              <a:t>12/12/18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768B290-6135-4552-94B1-D5DB5F526A25}" type="datetime1">
              <a:rPr lang="en-US" smtClean="0"/>
              <a:t>12/12/18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8C77FA6-5E21-472E-BB5E-BA19E8F65580}" type="datetime1">
              <a:rPr lang="en-US" smtClean="0"/>
              <a:t>12/12/18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E4B4A3-C20B-442C-A68A-CBF57B62C53B}"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8532F8-3D8F-462C-9223-5C606C4F18E5}"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4494E-7EFA-46D6-B1D5-6E317F0D7B9D}"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24E4B4-CE4D-495B-975F-493848D95BBA}" type="datetime1">
              <a:rPr lang="en-US" smtClean="0"/>
              <a:t>12/12/18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5E8BE2-AF8E-44BD-92A9-FBF6C13C82FF}" type="datetime1">
              <a:rPr lang="en-US" smtClean="0"/>
              <a:t>12/12/18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0E699-8F09-4DA8-8FA8-C6D612A27EE1}" type="datetime1">
              <a:rPr lang="en-US" smtClean="0"/>
              <a:t>12/12/18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4B8F-C4C7-4EB4-93EA-3E5942E684AA}" type="datetime1">
              <a:rPr lang="en-US" smtClean="0"/>
              <a:t>12/12/18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A994BC-7CD2-462D-9FDC-EBBBE7ACBB7E}" type="datetime1">
              <a:rPr lang="en-US" smtClean="0"/>
              <a:t>12/12/18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CA70EFA-A6CD-43A8-8906-0B64C2A3B21C}" type="datetime1">
              <a:rPr lang="en-US" smtClean="0"/>
              <a:t>12/12/18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CA07F4-F545-412E-A086-4899330ED437}" type="datetime1">
              <a:rPr lang="en-US" smtClean="0"/>
              <a:t>12/12/18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F0BEE92-079C-400A-A7E7-08E18902E5B0}" type="datetime1">
              <a:rPr lang="en-US" smtClean="0"/>
              <a:t>12/12/18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FBC7-3901-D141-A067-738B02FBFA6F}"/>
              </a:ext>
            </a:extLst>
          </p:cNvPr>
          <p:cNvSpPr>
            <a:spLocks noGrp="1"/>
          </p:cNvSpPr>
          <p:nvPr>
            <p:ph type="ctrTitle"/>
          </p:nvPr>
        </p:nvSpPr>
        <p:spPr>
          <a:xfrm>
            <a:off x="838200" y="457200"/>
            <a:ext cx="11268075" cy="1819275"/>
          </a:xfrm>
        </p:spPr>
        <p:txBody>
          <a:bodyPr>
            <a:normAutofit/>
          </a:bodyPr>
          <a:lstStyle/>
          <a:p>
            <a:pPr algn="r"/>
            <a:r>
              <a:rPr lang="en-US" dirty="0"/>
              <a:t>Malware Analysis On Hardware</a:t>
            </a:r>
            <a:br>
              <a:rPr lang="en-US" dirty="0"/>
            </a:br>
            <a:r>
              <a:rPr lang="en-US" sz="2400" dirty="0"/>
              <a:t>Data Visualization and Research</a:t>
            </a:r>
          </a:p>
        </p:txBody>
      </p:sp>
      <p:sp>
        <p:nvSpPr>
          <p:cNvPr id="3" name="Subtitle 2">
            <a:extLst>
              <a:ext uri="{FF2B5EF4-FFF2-40B4-BE49-F238E27FC236}">
                <a16:creationId xmlns:a16="http://schemas.microsoft.com/office/drawing/2014/main" id="{1B59F48B-595E-7244-98EE-D26656365F49}"/>
              </a:ext>
            </a:extLst>
          </p:cNvPr>
          <p:cNvSpPr>
            <a:spLocks noGrp="1"/>
          </p:cNvSpPr>
          <p:nvPr>
            <p:ph type="subTitle" idx="1"/>
          </p:nvPr>
        </p:nvSpPr>
        <p:spPr>
          <a:xfrm>
            <a:off x="8496300" y="4777379"/>
            <a:ext cx="3695700" cy="1928221"/>
          </a:xfrm>
        </p:spPr>
        <p:txBody>
          <a:bodyPr>
            <a:normAutofit lnSpcReduction="10000"/>
          </a:bodyPr>
          <a:lstStyle/>
          <a:p>
            <a:r>
              <a:rPr lang="en-US" dirty="0" err="1"/>
              <a:t>Akshay</a:t>
            </a:r>
            <a:r>
              <a:rPr lang="en-US" dirty="0"/>
              <a:t> </a:t>
            </a:r>
            <a:r>
              <a:rPr lang="en-US" dirty="0" err="1"/>
              <a:t>Bitra</a:t>
            </a:r>
            <a:r>
              <a:rPr lang="en-US" dirty="0"/>
              <a:t>(G01087950)</a:t>
            </a:r>
          </a:p>
          <a:p>
            <a:br>
              <a:rPr lang="en-US" dirty="0"/>
            </a:br>
            <a:r>
              <a:rPr lang="en-US" dirty="0"/>
              <a:t>Meena Rapaka(G01101759)</a:t>
            </a:r>
          </a:p>
          <a:p>
            <a:br>
              <a:rPr lang="en-US" dirty="0"/>
            </a:br>
            <a:r>
              <a:rPr lang="en-US" dirty="0"/>
              <a:t>Siva Naga Lakshmi </a:t>
            </a:r>
            <a:r>
              <a:rPr lang="en-US" dirty="0" err="1"/>
              <a:t>Karamsetty</a:t>
            </a:r>
            <a:r>
              <a:rPr lang="en-US" dirty="0"/>
              <a:t>(G01099587)</a:t>
            </a:r>
          </a:p>
          <a:p>
            <a:endParaRPr lang="en-US" dirty="0"/>
          </a:p>
        </p:txBody>
      </p:sp>
      <p:sp>
        <p:nvSpPr>
          <p:cNvPr id="5" name="Slide Number Placeholder 4">
            <a:extLst>
              <a:ext uri="{FF2B5EF4-FFF2-40B4-BE49-F238E27FC236}">
                <a16:creationId xmlns:a16="http://schemas.microsoft.com/office/drawing/2014/main" id="{4278D51D-7911-4C06-AB98-FC49F95A59D0}"/>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15980035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09CE-6F95-4661-B5D6-55A2F47A3D22}"/>
              </a:ext>
            </a:extLst>
          </p:cNvPr>
          <p:cNvSpPr>
            <a:spLocks noGrp="1"/>
          </p:cNvSpPr>
          <p:nvPr>
            <p:ph type="title"/>
          </p:nvPr>
        </p:nvSpPr>
        <p:spPr>
          <a:xfrm>
            <a:off x="2755050" y="5305421"/>
            <a:ext cx="8915399" cy="1162423"/>
          </a:xfrm>
        </p:spPr>
        <p:txBody>
          <a:bodyPr vert="horz" lIns="91440" tIns="45720" rIns="91440" bIns="45720" rtlCol="0" anchor="b">
            <a:normAutofit/>
          </a:bodyPr>
          <a:lstStyle/>
          <a:p>
            <a:r>
              <a:rPr lang="en-US" sz="5400" dirty="0"/>
              <a:t>Box Plot(</a:t>
            </a:r>
            <a:r>
              <a:rPr lang="en-US" sz="5400" dirty="0" err="1"/>
              <a:t>Py</a:t>
            </a:r>
            <a:r>
              <a:rPr lang="en-US" sz="5400" dirty="0"/>
              <a:t>)</a:t>
            </a:r>
          </a:p>
        </p:txBody>
      </p:sp>
      <p:pic>
        <p:nvPicPr>
          <p:cNvPr id="5" name="Picture 4" descr="A picture containing screenshot&#10;&#10;Description automatically generated">
            <a:extLst>
              <a:ext uri="{FF2B5EF4-FFF2-40B4-BE49-F238E27FC236}">
                <a16:creationId xmlns:a16="http://schemas.microsoft.com/office/drawing/2014/main" id="{5E20384C-7807-405E-BCE3-ED81470B6E6E}"/>
              </a:ext>
            </a:extLst>
          </p:cNvPr>
          <p:cNvPicPr>
            <a:picLocks noChangeAspect="1"/>
          </p:cNvPicPr>
          <p:nvPr/>
        </p:nvPicPr>
        <p:blipFill>
          <a:blip r:embed="rId2"/>
          <a:stretch>
            <a:fillRect/>
          </a:stretch>
        </p:blipFill>
        <p:spPr>
          <a:xfrm>
            <a:off x="1945769" y="77941"/>
            <a:ext cx="8905385" cy="4987016"/>
          </a:xfrm>
          <a:prstGeom prst="rect">
            <a:avLst/>
          </a:prstGeom>
        </p:spPr>
      </p:pic>
      <p:sp>
        <p:nvSpPr>
          <p:cNvPr id="3" name="Slide Number Placeholder 2">
            <a:extLst>
              <a:ext uri="{FF2B5EF4-FFF2-40B4-BE49-F238E27FC236}">
                <a16:creationId xmlns:a16="http://schemas.microsoft.com/office/drawing/2014/main" id="{12BB4C50-8730-40F0-8E52-026276427680}"/>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10</a:t>
            </a:fld>
            <a:endParaRPr lang="en-US" sz="1900"/>
          </a:p>
        </p:txBody>
      </p:sp>
    </p:spTree>
    <p:extLst>
      <p:ext uri="{BB962C8B-B14F-4D97-AF65-F5344CB8AC3E}">
        <p14:creationId xmlns:p14="http://schemas.microsoft.com/office/powerpoint/2010/main" val="2684576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5"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339135B8-6172-4DFF-A759-5ED690425E12}"/>
              </a:ext>
            </a:extLst>
          </p:cNvPr>
          <p:cNvSpPr>
            <a:spLocks noGrp="1"/>
          </p:cNvSpPr>
          <p:nvPr>
            <p:ph type="title"/>
          </p:nvPr>
        </p:nvSpPr>
        <p:spPr>
          <a:xfrm>
            <a:off x="567159" y="2851281"/>
            <a:ext cx="9321967" cy="1162423"/>
          </a:xfrm>
        </p:spPr>
        <p:txBody>
          <a:bodyPr vert="horz" lIns="91440" tIns="45720" rIns="91440" bIns="45720" rtlCol="0" anchor="b">
            <a:normAutofit/>
          </a:bodyPr>
          <a:lstStyle/>
          <a:p>
            <a:pPr>
              <a:lnSpc>
                <a:spcPct val="90000"/>
              </a:lnSpc>
            </a:pPr>
            <a:r>
              <a:rPr lang="en-US" sz="3800" dirty="0"/>
              <a:t>Radar Graph</a:t>
            </a:r>
            <a:br>
              <a:rPr lang="en-US" sz="3800" dirty="0"/>
            </a:br>
            <a:endParaRPr lang="en-US" sz="3800" dirty="0"/>
          </a:p>
        </p:txBody>
      </p:sp>
      <p:grpSp>
        <p:nvGrpSpPr>
          <p:cNvPr id="58" name="Group 57">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9"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71">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picture containing object&#10;&#10;Description automatically generated">
            <a:extLst>
              <a:ext uri="{FF2B5EF4-FFF2-40B4-BE49-F238E27FC236}">
                <a16:creationId xmlns:a16="http://schemas.microsoft.com/office/drawing/2014/main" id="{4ECBEDF0-3277-4A43-A85E-68AA793FEA56}"/>
              </a:ext>
            </a:extLst>
          </p:cNvPr>
          <p:cNvPicPr>
            <a:picLocks noChangeAspect="1"/>
          </p:cNvPicPr>
          <p:nvPr/>
        </p:nvPicPr>
        <p:blipFill>
          <a:blip r:embed="rId2"/>
          <a:stretch>
            <a:fillRect/>
          </a:stretch>
        </p:blipFill>
        <p:spPr>
          <a:xfrm>
            <a:off x="4008121" y="200789"/>
            <a:ext cx="8055272" cy="6544909"/>
          </a:xfrm>
          <a:prstGeom prst="rect">
            <a:avLst/>
          </a:prstGeom>
        </p:spPr>
      </p:pic>
      <p:sp>
        <p:nvSpPr>
          <p:cNvPr id="74"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Slide Number Placeholder 2">
            <a:extLst>
              <a:ext uri="{FF2B5EF4-FFF2-40B4-BE49-F238E27FC236}">
                <a16:creationId xmlns:a16="http://schemas.microsoft.com/office/drawing/2014/main" id="{87129DF0-EE90-4BA3-90CB-2419B36ECA5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11</a:t>
            </a:fld>
            <a:endParaRPr lang="en-US" sz="1900"/>
          </a:p>
        </p:txBody>
      </p:sp>
    </p:spTree>
    <p:extLst>
      <p:ext uri="{BB962C8B-B14F-4D97-AF65-F5344CB8AC3E}">
        <p14:creationId xmlns:p14="http://schemas.microsoft.com/office/powerpoint/2010/main" val="198001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8"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9"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1" name="Group 11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1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2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2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5" name="Rectangle 12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7"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29" name="Rectangle 128">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2"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3"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4"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5"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6"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7"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8"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9"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0"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1"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2"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3"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339135B8-6172-4DFF-A759-5ED690425E12}"/>
              </a:ext>
            </a:extLst>
          </p:cNvPr>
          <p:cNvSpPr>
            <a:spLocks noGrp="1"/>
          </p:cNvSpPr>
          <p:nvPr>
            <p:ph type="title"/>
          </p:nvPr>
        </p:nvSpPr>
        <p:spPr>
          <a:xfrm>
            <a:off x="182880" y="4104"/>
            <a:ext cx="8915399" cy="929559"/>
          </a:xfrm>
        </p:spPr>
        <p:txBody>
          <a:bodyPr vert="horz" lIns="91440" tIns="45720" rIns="91440" bIns="45720" rtlCol="0" anchor="b">
            <a:normAutofit/>
          </a:bodyPr>
          <a:lstStyle/>
          <a:p>
            <a:r>
              <a:rPr lang="en-US" sz="5400" dirty="0"/>
              <a:t>Surface Plot</a:t>
            </a:r>
          </a:p>
        </p:txBody>
      </p:sp>
      <p:grpSp>
        <p:nvGrpSpPr>
          <p:cNvPr id="145" name="Group 144">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46"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47"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8"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9"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0"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1"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2"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3"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4"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5"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56"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57"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9" name="Rectangle 158">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close up of a flag&#10;&#10;Description automatically generated">
            <a:extLst>
              <a:ext uri="{FF2B5EF4-FFF2-40B4-BE49-F238E27FC236}">
                <a16:creationId xmlns:a16="http://schemas.microsoft.com/office/drawing/2014/main" id="{CD694E7A-BD91-4438-99D8-70A24CF0D02E}"/>
              </a:ext>
            </a:extLst>
          </p:cNvPr>
          <p:cNvPicPr>
            <a:picLocks noChangeAspect="1"/>
          </p:cNvPicPr>
          <p:nvPr/>
        </p:nvPicPr>
        <p:blipFill rotWithShape="1">
          <a:blip r:embed="rId2">
            <a:extLst/>
          </a:blip>
          <a:srcRect t="5462"/>
          <a:stretch/>
        </p:blipFill>
        <p:spPr>
          <a:xfrm>
            <a:off x="1221335" y="1005390"/>
            <a:ext cx="10084483" cy="5672532"/>
          </a:xfrm>
          <a:prstGeom prst="rect">
            <a:avLst/>
          </a:prstGeom>
        </p:spPr>
      </p:pic>
      <p:sp>
        <p:nvSpPr>
          <p:cNvPr id="161"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Slide Number Placeholder 2">
            <a:extLst>
              <a:ext uri="{FF2B5EF4-FFF2-40B4-BE49-F238E27FC236}">
                <a16:creationId xmlns:a16="http://schemas.microsoft.com/office/drawing/2014/main" id="{87129DF0-EE90-4BA3-90CB-2419B36ECA5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12</a:t>
            </a:fld>
            <a:endParaRPr lang="en-US" sz="1900"/>
          </a:p>
        </p:txBody>
      </p:sp>
    </p:spTree>
    <p:extLst>
      <p:ext uri="{BB962C8B-B14F-4D97-AF65-F5344CB8AC3E}">
        <p14:creationId xmlns:p14="http://schemas.microsoft.com/office/powerpoint/2010/main" val="124689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7" name="Group 8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3"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5"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31" name="Group 9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5" name="Rectangle 11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7"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16" name="Rectangle 115">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9"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0"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1"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2"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3"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24"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25"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6"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7"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8"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9"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30"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843B94CC-806A-4251-8C34-CC7CBEE4C273}"/>
              </a:ext>
            </a:extLst>
          </p:cNvPr>
          <p:cNvSpPr>
            <a:spLocks noGrp="1"/>
          </p:cNvSpPr>
          <p:nvPr>
            <p:ph type="title"/>
          </p:nvPr>
        </p:nvSpPr>
        <p:spPr>
          <a:xfrm>
            <a:off x="5141731" y="5532166"/>
            <a:ext cx="6921661" cy="1181149"/>
          </a:xfrm>
        </p:spPr>
        <p:txBody>
          <a:bodyPr vert="horz" lIns="91440" tIns="45720" rIns="91440" bIns="45720" rtlCol="0" anchor="b">
            <a:normAutofit/>
          </a:bodyPr>
          <a:lstStyle/>
          <a:p>
            <a:r>
              <a:rPr lang="en-US" sz="5400" dirty="0"/>
              <a:t>Correlation</a:t>
            </a:r>
          </a:p>
        </p:txBody>
      </p:sp>
      <p:grpSp>
        <p:nvGrpSpPr>
          <p:cNvPr id="132" name="Group 131">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33"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34"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5"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36"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7"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8"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9"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40"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41"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42"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43"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44"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6" name="Rectangle 145">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screenshot of a cell phone&#10;&#10;Description automatically generated">
            <a:extLst>
              <a:ext uri="{FF2B5EF4-FFF2-40B4-BE49-F238E27FC236}">
                <a16:creationId xmlns:a16="http://schemas.microsoft.com/office/drawing/2014/main" id="{FA81E666-6160-4502-861E-ECB0F1AF628B}"/>
              </a:ext>
            </a:extLst>
          </p:cNvPr>
          <p:cNvPicPr>
            <a:picLocks noChangeAspect="1"/>
          </p:cNvPicPr>
          <p:nvPr/>
        </p:nvPicPr>
        <p:blipFill>
          <a:blip r:embed="rId2"/>
          <a:stretch>
            <a:fillRect/>
          </a:stretch>
        </p:blipFill>
        <p:spPr>
          <a:xfrm>
            <a:off x="520861" y="274395"/>
            <a:ext cx="8275898" cy="5048298"/>
          </a:xfrm>
          <a:prstGeom prst="rect">
            <a:avLst/>
          </a:prstGeom>
        </p:spPr>
      </p:pic>
      <p:sp>
        <p:nvSpPr>
          <p:cNvPr id="148"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Slide Number Placeholder 2">
            <a:extLst>
              <a:ext uri="{FF2B5EF4-FFF2-40B4-BE49-F238E27FC236}">
                <a16:creationId xmlns:a16="http://schemas.microsoft.com/office/drawing/2014/main" id="{4A2E3D17-3634-4E63-8259-168DE9317A2F}"/>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13</a:t>
            </a:fld>
            <a:endParaRPr lang="en-US" sz="1900"/>
          </a:p>
        </p:txBody>
      </p:sp>
      <p:sp>
        <p:nvSpPr>
          <p:cNvPr id="6" name="AutoShape 2" descr="image.png">
            <a:extLst>
              <a:ext uri="{FF2B5EF4-FFF2-40B4-BE49-F238E27FC236}">
                <a16:creationId xmlns:a16="http://schemas.microsoft.com/office/drawing/2014/main" id="{D354C59D-4263-432E-AF0C-DB1F9D04E5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8723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F0ED9E6E-AD5C-4D05-B151-C9E677707C29}"/>
              </a:ext>
            </a:extLst>
          </p:cNvPr>
          <p:cNvSpPr>
            <a:spLocks noGrp="1"/>
          </p:cNvSpPr>
          <p:nvPr>
            <p:ph type="title"/>
          </p:nvPr>
        </p:nvSpPr>
        <p:spPr>
          <a:xfrm>
            <a:off x="1597857" y="5772631"/>
            <a:ext cx="10465536" cy="827712"/>
          </a:xfrm>
        </p:spPr>
        <p:txBody>
          <a:bodyPr vert="horz" lIns="91440" tIns="45720" rIns="91440" bIns="45720" rtlCol="0" anchor="b">
            <a:normAutofit fontScale="90000"/>
          </a:bodyPr>
          <a:lstStyle/>
          <a:p>
            <a:r>
              <a:rPr lang="en-US" sz="5400" dirty="0"/>
              <a:t>Principal Component Analysis</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screenshot of a social media post&#10;&#10;Description automatically generated">
            <a:extLst>
              <a:ext uri="{FF2B5EF4-FFF2-40B4-BE49-F238E27FC236}">
                <a16:creationId xmlns:a16="http://schemas.microsoft.com/office/drawing/2014/main" id="{F0F73590-25EB-4F0D-9135-98E6C7E95228}"/>
              </a:ext>
            </a:extLst>
          </p:cNvPr>
          <p:cNvPicPr>
            <a:picLocks noChangeAspect="1"/>
          </p:cNvPicPr>
          <p:nvPr/>
        </p:nvPicPr>
        <p:blipFill>
          <a:blip r:embed="rId2"/>
          <a:stretch>
            <a:fillRect/>
          </a:stretch>
        </p:blipFill>
        <p:spPr>
          <a:xfrm>
            <a:off x="959835" y="77808"/>
            <a:ext cx="8577703" cy="5446842"/>
          </a:xfrm>
          <a:prstGeom prst="rect">
            <a:avLst/>
          </a:prstGeom>
        </p:spPr>
      </p:pic>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Slide Number Placeholder 2">
            <a:extLst>
              <a:ext uri="{FF2B5EF4-FFF2-40B4-BE49-F238E27FC236}">
                <a16:creationId xmlns:a16="http://schemas.microsoft.com/office/drawing/2014/main" id="{B5A74265-4405-4BA4-A685-26953FC06B00}"/>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14</a:t>
            </a:fld>
            <a:endParaRPr lang="en-US" sz="1900"/>
          </a:p>
        </p:txBody>
      </p:sp>
    </p:spTree>
    <p:extLst>
      <p:ext uri="{BB962C8B-B14F-4D97-AF65-F5344CB8AC3E}">
        <p14:creationId xmlns:p14="http://schemas.microsoft.com/office/powerpoint/2010/main" val="236202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5"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6EF06A79-518D-45D8-8CF7-885318DB46AE}"/>
              </a:ext>
            </a:extLst>
          </p:cNvPr>
          <p:cNvSpPr>
            <a:spLocks noGrp="1"/>
          </p:cNvSpPr>
          <p:nvPr>
            <p:ph type="title"/>
          </p:nvPr>
        </p:nvSpPr>
        <p:spPr>
          <a:xfrm>
            <a:off x="2918591" y="5102399"/>
            <a:ext cx="9144801" cy="1497944"/>
          </a:xfrm>
        </p:spPr>
        <p:txBody>
          <a:bodyPr vert="horz" lIns="91440" tIns="45720" rIns="91440" bIns="45720" rtlCol="0" anchor="b">
            <a:normAutofit/>
          </a:bodyPr>
          <a:lstStyle/>
          <a:p>
            <a:pPr>
              <a:lnSpc>
                <a:spcPct val="90000"/>
              </a:lnSpc>
            </a:pPr>
            <a:r>
              <a:rPr lang="en-US" sz="4600" dirty="0"/>
              <a:t>Principal Component Analysis</a:t>
            </a:r>
          </a:p>
        </p:txBody>
      </p:sp>
      <p:grpSp>
        <p:nvGrpSpPr>
          <p:cNvPr id="58" name="Group 57">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9"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71">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screenshot of a social media post&#10;&#10;Description automatically generated">
            <a:extLst>
              <a:ext uri="{FF2B5EF4-FFF2-40B4-BE49-F238E27FC236}">
                <a16:creationId xmlns:a16="http://schemas.microsoft.com/office/drawing/2014/main" id="{B0590E95-D7D4-4EA3-A99E-7B5E63EF3404}"/>
              </a:ext>
            </a:extLst>
          </p:cNvPr>
          <p:cNvPicPr>
            <a:picLocks noChangeAspect="1"/>
          </p:cNvPicPr>
          <p:nvPr/>
        </p:nvPicPr>
        <p:blipFill>
          <a:blip r:embed="rId2"/>
          <a:stretch>
            <a:fillRect/>
          </a:stretch>
        </p:blipFill>
        <p:spPr>
          <a:xfrm>
            <a:off x="449902" y="245508"/>
            <a:ext cx="8069065" cy="4661438"/>
          </a:xfrm>
          <a:prstGeom prst="rect">
            <a:avLst/>
          </a:prstGeom>
        </p:spPr>
      </p:pic>
      <p:sp>
        <p:nvSpPr>
          <p:cNvPr id="74"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Slide Number Placeholder 2">
            <a:extLst>
              <a:ext uri="{FF2B5EF4-FFF2-40B4-BE49-F238E27FC236}">
                <a16:creationId xmlns:a16="http://schemas.microsoft.com/office/drawing/2014/main" id="{476B3881-FA65-4DC7-A02C-01D8AF1D5280}"/>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15</a:t>
            </a:fld>
            <a:endParaRPr lang="en-US" sz="1900"/>
          </a:p>
        </p:txBody>
      </p:sp>
    </p:spTree>
    <p:extLst>
      <p:ext uri="{BB962C8B-B14F-4D97-AF65-F5344CB8AC3E}">
        <p14:creationId xmlns:p14="http://schemas.microsoft.com/office/powerpoint/2010/main" val="274292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D71A5-95DD-4FE0-9D19-9A3E97DF7498}"/>
              </a:ext>
            </a:extLst>
          </p:cNvPr>
          <p:cNvSpPr>
            <a:spLocks noGrp="1"/>
          </p:cNvSpPr>
          <p:nvPr>
            <p:ph type="title"/>
          </p:nvPr>
        </p:nvSpPr>
        <p:spPr>
          <a:xfrm>
            <a:off x="2592926" y="446088"/>
            <a:ext cx="3570129" cy="1005840"/>
          </a:xfrm>
        </p:spPr>
        <p:txBody>
          <a:bodyPr anchor="b">
            <a:normAutofit/>
          </a:bodyPr>
          <a:lstStyle/>
          <a:p>
            <a:r>
              <a:rPr lang="en-US" sz="2000"/>
              <a:t>Random Forest</a:t>
            </a:r>
          </a:p>
        </p:txBody>
      </p:sp>
      <p:sp>
        <p:nvSpPr>
          <p:cNvPr id="4" name="Slide Number Placeholder 3">
            <a:extLst>
              <a:ext uri="{FF2B5EF4-FFF2-40B4-BE49-F238E27FC236}">
                <a16:creationId xmlns:a16="http://schemas.microsoft.com/office/drawing/2014/main" id="{3B8C3A6D-8D91-4F10-ABBF-8402C2236B81}"/>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16</a:t>
            </a:fld>
            <a:endParaRPr lang="en-US" sz="1900"/>
          </a:p>
        </p:txBody>
      </p:sp>
      <p:sp>
        <p:nvSpPr>
          <p:cNvPr id="3" name="Content Placeholder 2">
            <a:extLst>
              <a:ext uri="{FF2B5EF4-FFF2-40B4-BE49-F238E27FC236}">
                <a16:creationId xmlns:a16="http://schemas.microsoft.com/office/drawing/2014/main" id="{3E357B57-050D-4A83-B57A-2107BC7D173F}"/>
              </a:ext>
            </a:extLst>
          </p:cNvPr>
          <p:cNvSpPr>
            <a:spLocks noGrp="1"/>
          </p:cNvSpPr>
          <p:nvPr>
            <p:ph idx="1"/>
          </p:nvPr>
        </p:nvSpPr>
        <p:spPr>
          <a:xfrm>
            <a:off x="2589212" y="1609344"/>
            <a:ext cx="3555557" cy="4301878"/>
          </a:xfrm>
        </p:spPr>
        <p:txBody>
          <a:bodyPr>
            <a:normAutofit/>
          </a:bodyPr>
          <a:lstStyle/>
          <a:p>
            <a:r>
              <a:rPr lang="en-US" sz="1400"/>
              <a:t>Random forests are an ensemble learning method for classification and regression.</a:t>
            </a:r>
          </a:p>
          <a:p>
            <a:pPr marL="0" indent="0">
              <a:buNone/>
            </a:pPr>
            <a:endParaRPr lang="en-US" sz="1400"/>
          </a:p>
          <a:p>
            <a:r>
              <a:rPr lang="en-US" sz="1400"/>
              <a:t>It operates by constructing a multitude of decision trees and outputs the mean prediction of individual trees.</a:t>
            </a:r>
          </a:p>
        </p:txBody>
      </p:sp>
      <p:pic>
        <p:nvPicPr>
          <p:cNvPr id="8" name="Picture 7" descr="A screenshot of a cell phone&#10;&#10;Description automatically generated">
            <a:extLst>
              <a:ext uri="{FF2B5EF4-FFF2-40B4-BE49-F238E27FC236}">
                <a16:creationId xmlns:a16="http://schemas.microsoft.com/office/drawing/2014/main" id="{D721F572-CB3C-46D0-8677-3F821F831030}"/>
              </a:ext>
            </a:extLst>
          </p:cNvPr>
          <p:cNvPicPr>
            <a:picLocks noChangeAspect="1"/>
          </p:cNvPicPr>
          <p:nvPr/>
        </p:nvPicPr>
        <p:blipFill>
          <a:blip r:embed="rId2"/>
          <a:stretch>
            <a:fillRect/>
          </a:stretch>
        </p:blipFill>
        <p:spPr>
          <a:xfrm>
            <a:off x="4305199" y="3749291"/>
            <a:ext cx="6972401" cy="2422909"/>
          </a:xfrm>
          <a:prstGeom prst="rect">
            <a:avLst/>
          </a:prstGeom>
        </p:spPr>
      </p:pic>
      <p:pic>
        <p:nvPicPr>
          <p:cNvPr id="10" name="Picture 9">
            <a:extLst>
              <a:ext uri="{FF2B5EF4-FFF2-40B4-BE49-F238E27FC236}">
                <a16:creationId xmlns:a16="http://schemas.microsoft.com/office/drawing/2014/main" id="{909A62CB-835E-4754-BCD5-1AC61927FA26}"/>
              </a:ext>
            </a:extLst>
          </p:cNvPr>
          <p:cNvPicPr>
            <a:picLocks noChangeAspect="1"/>
          </p:cNvPicPr>
          <p:nvPr/>
        </p:nvPicPr>
        <p:blipFill>
          <a:blip r:embed="rId3"/>
          <a:stretch>
            <a:fillRect/>
          </a:stretch>
        </p:blipFill>
        <p:spPr>
          <a:xfrm>
            <a:off x="6418263" y="1162432"/>
            <a:ext cx="5181600" cy="1748789"/>
          </a:xfrm>
          <a:prstGeom prst="rect">
            <a:avLst/>
          </a:prstGeom>
        </p:spPr>
      </p:pic>
    </p:spTree>
    <p:extLst>
      <p:ext uri="{BB962C8B-B14F-4D97-AF65-F5344CB8AC3E}">
        <p14:creationId xmlns:p14="http://schemas.microsoft.com/office/powerpoint/2010/main" val="345337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24AB-B229-4385-99F9-1321B4E355E3}"/>
              </a:ext>
            </a:extLst>
          </p:cNvPr>
          <p:cNvSpPr>
            <a:spLocks noGrp="1"/>
          </p:cNvSpPr>
          <p:nvPr>
            <p:ph type="title"/>
          </p:nvPr>
        </p:nvSpPr>
        <p:spPr>
          <a:xfrm>
            <a:off x="1687669" y="624110"/>
            <a:ext cx="4137059" cy="1280890"/>
          </a:xfrm>
        </p:spPr>
        <p:txBody>
          <a:bodyPr>
            <a:normAutofit/>
          </a:bodyPr>
          <a:lstStyle/>
          <a:p>
            <a:r>
              <a:rPr lang="en-US" sz="3200"/>
              <a:t>Decision Tree</a:t>
            </a:r>
          </a:p>
        </p:txBody>
      </p:sp>
      <p:sp>
        <p:nvSpPr>
          <p:cNvPr id="4" name="Slide Number Placeholder 3">
            <a:extLst>
              <a:ext uri="{FF2B5EF4-FFF2-40B4-BE49-F238E27FC236}">
                <a16:creationId xmlns:a16="http://schemas.microsoft.com/office/drawing/2014/main" id="{A2A74FA0-84C1-4314-B3C6-DDD9D3EB1027}"/>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17</a:t>
            </a:fld>
            <a:endParaRPr lang="en-US" sz="1900"/>
          </a:p>
        </p:txBody>
      </p:sp>
      <p:sp>
        <p:nvSpPr>
          <p:cNvPr id="3" name="Content Placeholder 2">
            <a:extLst>
              <a:ext uri="{FF2B5EF4-FFF2-40B4-BE49-F238E27FC236}">
                <a16:creationId xmlns:a16="http://schemas.microsoft.com/office/drawing/2014/main" id="{0BC609D9-80D5-42F8-A204-570CA427FDF3}"/>
              </a:ext>
            </a:extLst>
          </p:cNvPr>
          <p:cNvSpPr>
            <a:spLocks noGrp="1"/>
          </p:cNvSpPr>
          <p:nvPr>
            <p:ph idx="1"/>
          </p:nvPr>
        </p:nvSpPr>
        <p:spPr>
          <a:xfrm>
            <a:off x="1683956" y="2133600"/>
            <a:ext cx="4140772" cy="3777622"/>
          </a:xfrm>
        </p:spPr>
        <p:txBody>
          <a:bodyPr>
            <a:normAutofit/>
          </a:bodyPr>
          <a:lstStyle/>
          <a:p>
            <a:r>
              <a:rPr lang="en-US" sz="1600">
                <a:solidFill>
                  <a:srgbClr val="000000"/>
                </a:solidFill>
              </a:rPr>
              <a:t>A decision tree is a graph that uses a branching method to illustrate every possible outcome of a decision.</a:t>
            </a:r>
          </a:p>
        </p:txBody>
      </p:sp>
      <p:pic>
        <p:nvPicPr>
          <p:cNvPr id="6" name="Content Placeholder 4" descr="A screenshot of a cell phone&#10;&#10;Description automatically generated">
            <a:extLst>
              <a:ext uri="{FF2B5EF4-FFF2-40B4-BE49-F238E27FC236}">
                <a16:creationId xmlns:a16="http://schemas.microsoft.com/office/drawing/2014/main" id="{FB5AA267-A850-4E9C-B05D-576EB5AAB4DD}"/>
              </a:ext>
            </a:extLst>
          </p:cNvPr>
          <p:cNvPicPr>
            <a:picLocks noChangeAspect="1"/>
          </p:cNvPicPr>
          <p:nvPr/>
        </p:nvPicPr>
        <p:blipFill>
          <a:blip r:embed="rId2"/>
          <a:stretch>
            <a:fillRect/>
          </a:stretch>
        </p:blipFill>
        <p:spPr>
          <a:xfrm>
            <a:off x="6091916" y="795164"/>
            <a:ext cx="5451627" cy="239871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8BBAE3A-7B97-44C0-ACD8-769F735C4CC2}"/>
              </a:ext>
            </a:extLst>
          </p:cNvPr>
          <p:cNvPicPr>
            <a:picLocks noChangeAspect="1"/>
          </p:cNvPicPr>
          <p:nvPr/>
        </p:nvPicPr>
        <p:blipFill>
          <a:blip r:embed="rId3"/>
          <a:stretch>
            <a:fillRect/>
          </a:stretch>
        </p:blipFill>
        <p:spPr>
          <a:xfrm>
            <a:off x="3782402" y="3753471"/>
            <a:ext cx="7755265" cy="2694954"/>
          </a:xfrm>
          <a:prstGeom prst="rect">
            <a:avLst/>
          </a:prstGeom>
        </p:spPr>
      </p:pic>
    </p:spTree>
    <p:extLst>
      <p:ext uri="{BB962C8B-B14F-4D97-AF65-F5344CB8AC3E}">
        <p14:creationId xmlns:p14="http://schemas.microsoft.com/office/powerpoint/2010/main" val="1865660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7ED8-9D75-47F1-901D-2CBDD7488BCA}"/>
              </a:ext>
            </a:extLst>
          </p:cNvPr>
          <p:cNvSpPr>
            <a:spLocks noGrp="1"/>
          </p:cNvSpPr>
          <p:nvPr>
            <p:ph type="title"/>
          </p:nvPr>
        </p:nvSpPr>
        <p:spPr>
          <a:xfrm>
            <a:off x="1794897" y="624110"/>
            <a:ext cx="9712998" cy="1280890"/>
          </a:xfrm>
        </p:spPr>
        <p:txBody>
          <a:bodyPr>
            <a:normAutofit/>
          </a:bodyPr>
          <a:lstStyle/>
          <a:p>
            <a:r>
              <a:rPr lang="en-US" dirty="0"/>
              <a:t>Future Work</a:t>
            </a:r>
          </a:p>
        </p:txBody>
      </p:sp>
      <p:sp>
        <p:nvSpPr>
          <p:cNvPr id="4" name="Slide Number Placeholder 3">
            <a:extLst>
              <a:ext uri="{FF2B5EF4-FFF2-40B4-BE49-F238E27FC236}">
                <a16:creationId xmlns:a16="http://schemas.microsoft.com/office/drawing/2014/main" id="{C0EB9DB8-326C-46ED-A603-88D691772183}"/>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18</a:t>
            </a:fld>
            <a:endParaRPr lang="en-US" sz="1900"/>
          </a:p>
        </p:txBody>
      </p:sp>
      <p:graphicFrame>
        <p:nvGraphicFramePr>
          <p:cNvPr id="6" name="Content Placeholder 2">
            <a:extLst>
              <a:ext uri="{FF2B5EF4-FFF2-40B4-BE49-F238E27FC236}">
                <a16:creationId xmlns:a16="http://schemas.microsoft.com/office/drawing/2014/main" id="{4D2DF8EB-42BD-4554-B974-63F2AF4DAD5E}"/>
              </a:ext>
            </a:extLst>
          </p:cNvPr>
          <p:cNvGraphicFramePr>
            <a:graphicFrameLocks noGrp="1"/>
          </p:cNvGraphicFramePr>
          <p:nvPr>
            <p:ph idx="1"/>
            <p:extLst>
              <p:ext uri="{D42A27DB-BD31-4B8C-83A1-F6EECF244321}">
                <p14:modId xmlns:p14="http://schemas.microsoft.com/office/powerpoint/2010/main" val="1932450890"/>
              </p:ext>
            </p:extLst>
          </p:nvPr>
        </p:nvGraphicFramePr>
        <p:xfrm>
          <a:off x="971550" y="1762125"/>
          <a:ext cx="10172700" cy="4471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18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CB7C-41FF-414D-B7C2-E447C2CA91C2}"/>
              </a:ext>
            </a:extLst>
          </p:cNvPr>
          <p:cNvSpPr>
            <a:spLocks noGrp="1"/>
          </p:cNvSpPr>
          <p:nvPr>
            <p:ph type="title"/>
          </p:nvPr>
        </p:nvSpPr>
        <p:spPr>
          <a:xfrm>
            <a:off x="2424112" y="114300"/>
            <a:ext cx="8915399" cy="996140"/>
          </a:xfrm>
        </p:spPr>
        <p:txBody>
          <a:bodyPr/>
          <a:lstStyle/>
          <a:p>
            <a:r>
              <a:rPr lang="en-US" dirty="0"/>
              <a:t>Conclusion</a:t>
            </a:r>
          </a:p>
        </p:txBody>
      </p:sp>
      <p:sp>
        <p:nvSpPr>
          <p:cNvPr id="3" name="Text Placeholder 2">
            <a:extLst>
              <a:ext uri="{FF2B5EF4-FFF2-40B4-BE49-F238E27FC236}">
                <a16:creationId xmlns:a16="http://schemas.microsoft.com/office/drawing/2014/main" id="{842CA633-7526-E943-849B-7305594D0AF1}"/>
              </a:ext>
            </a:extLst>
          </p:cNvPr>
          <p:cNvSpPr>
            <a:spLocks noGrp="1"/>
          </p:cNvSpPr>
          <p:nvPr>
            <p:ph type="body" idx="1"/>
          </p:nvPr>
        </p:nvSpPr>
        <p:spPr>
          <a:xfrm>
            <a:off x="2112167" y="1110440"/>
            <a:ext cx="9539288" cy="5391960"/>
          </a:xfrm>
        </p:spPr>
        <p:txBody>
          <a:bodyPr>
            <a:normAutofit/>
          </a:bodyPr>
          <a:lstStyle/>
          <a:p>
            <a:pPr marL="285750" indent="-285750">
              <a:lnSpc>
                <a:spcPct val="20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is suggested that the widespread consideration of the datasets and involvement in the Artificial intelligence along with machine learning techniques yields way better results as compared to the case in which only the machine learning concepts. </a:t>
            </a:r>
          </a:p>
          <a:p>
            <a:pPr marL="285750" indent="-285750">
              <a:lnSpc>
                <a:spcPct val="20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We have shown how the Malwares effect the various hardware components and which all components are being affected the most in the entire dataset of the Hardware Performance Counters. </a:t>
            </a:r>
          </a:p>
          <a:p>
            <a:pPr marL="285750" indent="-285750">
              <a:lnSpc>
                <a:spcPct val="20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Benign is the Malware that has the large wide spread in the entire dataset. </a:t>
            </a:r>
          </a:p>
          <a:p>
            <a:pPr marL="285750" indent="-285750">
              <a:lnSpc>
                <a:spcPct val="200000"/>
              </a:lnSpc>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DB3E29-2B88-6941-A258-14C88DBE66F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76884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A4B0-CA78-46D9-93F0-BD5AE4921E9A}"/>
              </a:ext>
            </a:extLst>
          </p:cNvPr>
          <p:cNvSpPr>
            <a:spLocks noGrp="1"/>
          </p:cNvSpPr>
          <p:nvPr>
            <p:ph type="title"/>
          </p:nvPr>
        </p:nvSpPr>
        <p:spPr>
          <a:xfrm>
            <a:off x="1724025" y="624110"/>
            <a:ext cx="5953125" cy="671290"/>
          </a:xfrm>
        </p:spPr>
        <p:txBody>
          <a:bodyPr>
            <a:normAutofit/>
          </a:bodyPr>
          <a:lstStyle/>
          <a:p>
            <a:r>
              <a:rPr lang="en-US" dirty="0"/>
              <a:t> Objective</a:t>
            </a:r>
          </a:p>
        </p:txBody>
      </p:sp>
      <p:sp>
        <p:nvSpPr>
          <p:cNvPr id="3" name="Content Placeholder 2">
            <a:extLst>
              <a:ext uri="{FF2B5EF4-FFF2-40B4-BE49-F238E27FC236}">
                <a16:creationId xmlns:a16="http://schemas.microsoft.com/office/drawing/2014/main" id="{0A6DB608-CDEF-453A-BA00-0468D4D47CA3}"/>
              </a:ext>
            </a:extLst>
          </p:cNvPr>
          <p:cNvSpPr>
            <a:spLocks noGrp="1"/>
          </p:cNvSpPr>
          <p:nvPr>
            <p:ph idx="1"/>
          </p:nvPr>
        </p:nvSpPr>
        <p:spPr/>
        <p:txBody>
          <a:bodyPr/>
          <a:lstStyle/>
          <a:p>
            <a:r>
              <a:rPr lang="en-US" dirty="0"/>
              <a:t>What is a Malware?</a:t>
            </a:r>
            <a:br>
              <a:rPr lang="en-US" dirty="0"/>
            </a:br>
            <a:br>
              <a:rPr lang="en-US" dirty="0"/>
            </a:br>
            <a:endParaRPr lang="en-US" dirty="0"/>
          </a:p>
          <a:p>
            <a:r>
              <a:rPr lang="en-US" dirty="0"/>
              <a:t>What kind of Malwares exist in the dataset?</a:t>
            </a:r>
            <a:br>
              <a:rPr lang="en-US" dirty="0"/>
            </a:br>
            <a:br>
              <a:rPr lang="en-US" dirty="0"/>
            </a:br>
            <a:endParaRPr lang="en-US" dirty="0"/>
          </a:p>
          <a:p>
            <a:r>
              <a:rPr lang="en-US" dirty="0"/>
              <a:t>Which components are being affected?</a:t>
            </a:r>
          </a:p>
        </p:txBody>
      </p:sp>
      <p:sp>
        <p:nvSpPr>
          <p:cNvPr id="5" name="Slide Number Placeholder 4">
            <a:extLst>
              <a:ext uri="{FF2B5EF4-FFF2-40B4-BE49-F238E27FC236}">
                <a16:creationId xmlns:a16="http://schemas.microsoft.com/office/drawing/2014/main" id="{428D4237-BF97-41E4-8B04-ECC5C7D7A79B}"/>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21612113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0"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1"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2"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43"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4"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5"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6"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7"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9" name="Group 148">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0"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1"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52"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3"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4"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5"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6"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7"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8"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9"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0"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1"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3" name="Rectangle 16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80EAFBC1-2C97-4D79-AA90-BD6B775C13FA}"/>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t>Questions?</a:t>
            </a:r>
          </a:p>
        </p:txBody>
      </p:sp>
      <p:pic>
        <p:nvPicPr>
          <p:cNvPr id="2050" name="Picture 2" descr="Image result for thank you animation scatter plots">
            <a:extLst>
              <a:ext uri="{FF2B5EF4-FFF2-40B4-BE49-F238E27FC236}">
                <a16:creationId xmlns:a16="http://schemas.microsoft.com/office/drawing/2014/main" id="{7C37A36B-AA45-4D76-84A9-7183713028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96" r="2" b="17436"/>
          <a:stretch/>
        </p:blipFill>
        <p:spPr bwMode="auto">
          <a:xfrm>
            <a:off x="2589212" y="634963"/>
            <a:ext cx="8915400" cy="3854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FA417BB-7052-4D7E-9C5A-DFF0B1364CF3}"/>
              </a:ext>
            </a:extLst>
          </p:cNvPr>
          <p:cNvSpPr>
            <a:spLocks noGrp="1"/>
          </p:cNvSpPr>
          <p:nvPr>
            <p:ph type="sldNum" sz="quarter" idx="12"/>
          </p:nvPr>
        </p:nvSpPr>
        <p:spPr>
          <a:xfrm>
            <a:off x="531812" y="4529540"/>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20</a:t>
            </a:fld>
            <a:endParaRPr lang="en-US" sz="1900"/>
          </a:p>
        </p:txBody>
      </p:sp>
    </p:spTree>
    <p:extLst>
      <p:ext uri="{BB962C8B-B14F-4D97-AF65-F5344CB8AC3E}">
        <p14:creationId xmlns:p14="http://schemas.microsoft.com/office/powerpoint/2010/main" val="23343187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0">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thank you animation for powerpoint">
            <a:extLst>
              <a:ext uri="{FF2B5EF4-FFF2-40B4-BE49-F238E27FC236}">
                <a16:creationId xmlns:a16="http://schemas.microsoft.com/office/drawing/2014/main" id="{9E0C58DE-2E8F-4E15-BB81-FE1AB79602A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7777" y="643467"/>
            <a:ext cx="10696446"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5C04803-0730-47E5-9C1E-8D7B7072DE90}"/>
              </a:ext>
            </a:extLst>
          </p:cNvPr>
          <p:cNvSpPr>
            <a:spLocks noGrp="1"/>
          </p:cNvSpPr>
          <p:nvPr>
            <p:ph type="sldNum" sz="quarter" idx="12"/>
          </p:nvPr>
        </p:nvSpPr>
        <p:spPr>
          <a:xfrm>
            <a:off x="87128" y="6732"/>
            <a:ext cx="779767" cy="365125"/>
          </a:xfrm>
        </p:spPr>
        <p:txBody>
          <a:bodyPr/>
          <a:lstStyle/>
          <a:p>
            <a:fld id="{D57F1E4F-1CFF-5643-939E-217C01CDF565}" type="slidenum">
              <a:rPr lang="en-US" smtClean="0">
                <a:solidFill>
                  <a:schemeClr val="tx1"/>
                </a:solidFill>
              </a:rPr>
              <a:pPr/>
              <a:t>21</a:t>
            </a:fld>
            <a:endParaRPr lang="en-US" dirty="0">
              <a:solidFill>
                <a:schemeClr val="tx1"/>
              </a:solidFill>
            </a:endParaRPr>
          </a:p>
        </p:txBody>
      </p:sp>
    </p:spTree>
    <p:extLst>
      <p:ext uri="{BB962C8B-B14F-4D97-AF65-F5344CB8AC3E}">
        <p14:creationId xmlns:p14="http://schemas.microsoft.com/office/powerpoint/2010/main" val="283940450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2084D-A7E6-4AB9-8FA3-5538FF61E2A8}"/>
              </a:ext>
            </a:extLst>
          </p:cNvPr>
          <p:cNvSpPr>
            <a:spLocks noGrp="1"/>
          </p:cNvSpPr>
          <p:nvPr>
            <p:ph type="title"/>
          </p:nvPr>
        </p:nvSpPr>
        <p:spPr>
          <a:xfrm>
            <a:off x="649224" y="645106"/>
            <a:ext cx="3650279" cy="1259894"/>
          </a:xfrm>
        </p:spPr>
        <p:txBody>
          <a:bodyPr>
            <a:normAutofit/>
          </a:bodyPr>
          <a:lstStyle/>
          <a:p>
            <a:r>
              <a:rPr lang="en-US" dirty="0"/>
              <a:t>Dataset</a:t>
            </a:r>
          </a:p>
        </p:txBody>
      </p:sp>
      <p:sp>
        <p:nvSpPr>
          <p:cNvPr id="24" name="Rectangle 23">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334C62C2-FD95-43C7-BB1E-74E33788FC5A}"/>
              </a:ext>
            </a:extLst>
          </p:cNvPr>
          <p:cNvSpPr>
            <a:spLocks noGrp="1"/>
          </p:cNvSpPr>
          <p:nvPr>
            <p:ph idx="1"/>
          </p:nvPr>
        </p:nvSpPr>
        <p:spPr>
          <a:xfrm>
            <a:off x="649225" y="2133600"/>
            <a:ext cx="2279170" cy="1940689"/>
          </a:xfrm>
        </p:spPr>
        <p:txBody>
          <a:bodyPr>
            <a:normAutofit/>
          </a:bodyPr>
          <a:lstStyle/>
          <a:p>
            <a:pPr marL="0" indent="0">
              <a:buNone/>
            </a:pPr>
            <a:r>
              <a:rPr lang="en-US" dirty="0"/>
              <a:t>Size: 11848 rows</a:t>
            </a:r>
          </a:p>
          <a:p>
            <a:pPr marL="0" indent="0">
              <a:buNone/>
            </a:pPr>
            <a:r>
              <a:rPr lang="en-US" dirty="0"/>
              <a:t>HPC: 16</a:t>
            </a:r>
          </a:p>
          <a:p>
            <a:pPr marL="0" indent="0">
              <a:buNone/>
            </a:pPr>
            <a:r>
              <a:rPr lang="en-US" dirty="0"/>
              <a:t>Class: 1</a:t>
            </a:r>
          </a:p>
        </p:txBody>
      </p:sp>
      <p:pic>
        <p:nvPicPr>
          <p:cNvPr id="8" name="Content Placeholder 4">
            <a:extLst>
              <a:ext uri="{FF2B5EF4-FFF2-40B4-BE49-F238E27FC236}">
                <a16:creationId xmlns:a16="http://schemas.microsoft.com/office/drawing/2014/main" id="{6F1FA79D-1AD4-4DC0-8399-CA0307F4003C}"/>
              </a:ext>
            </a:extLst>
          </p:cNvPr>
          <p:cNvPicPr>
            <a:picLocks noChangeAspect="1"/>
          </p:cNvPicPr>
          <p:nvPr/>
        </p:nvPicPr>
        <p:blipFill rotWithShape="1">
          <a:blip r:embed="rId2"/>
          <a:srcRect l="22792" r="22271" b="-1"/>
          <a:stretch/>
        </p:blipFill>
        <p:spPr>
          <a:xfrm>
            <a:off x="3206187" y="640080"/>
            <a:ext cx="8629080" cy="5421143"/>
          </a:xfrm>
          <a:prstGeom prst="rect">
            <a:avLst/>
          </a:prstGeom>
        </p:spPr>
      </p:pic>
      <p:sp>
        <p:nvSpPr>
          <p:cNvPr id="26"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7B74692-D502-4211-9821-8AA9DBB237DA}"/>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3</a:t>
            </a:fld>
            <a:endParaRPr lang="en-US" sz="1900"/>
          </a:p>
        </p:txBody>
      </p:sp>
    </p:spTree>
    <p:extLst>
      <p:ext uri="{BB962C8B-B14F-4D97-AF65-F5344CB8AC3E}">
        <p14:creationId xmlns:p14="http://schemas.microsoft.com/office/powerpoint/2010/main" val="333023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B232-73C5-4F47-8228-DF4F6D92CC92}"/>
              </a:ext>
            </a:extLst>
          </p:cNvPr>
          <p:cNvSpPr>
            <a:spLocks noGrp="1"/>
          </p:cNvSpPr>
          <p:nvPr>
            <p:ph type="title"/>
          </p:nvPr>
        </p:nvSpPr>
        <p:spPr>
          <a:xfrm>
            <a:off x="2302875" y="5330673"/>
            <a:ext cx="8915399" cy="1162423"/>
          </a:xfrm>
        </p:spPr>
        <p:txBody>
          <a:bodyPr vert="horz" lIns="91440" tIns="45720" rIns="91440" bIns="45720" rtlCol="0" anchor="b">
            <a:normAutofit/>
          </a:bodyPr>
          <a:lstStyle/>
          <a:p>
            <a:r>
              <a:rPr lang="en-US" sz="5400" dirty="0"/>
              <a:t>Dataset</a:t>
            </a:r>
          </a:p>
        </p:txBody>
      </p:sp>
      <p:pic>
        <p:nvPicPr>
          <p:cNvPr id="5" name="Picture 4" descr="A screenshot of a cell phone&#10;&#10;Description automatically generated">
            <a:extLst>
              <a:ext uri="{FF2B5EF4-FFF2-40B4-BE49-F238E27FC236}">
                <a16:creationId xmlns:a16="http://schemas.microsoft.com/office/drawing/2014/main" id="{ECEA8969-0979-43A6-995D-76F51BCBFAA8}"/>
              </a:ext>
            </a:extLst>
          </p:cNvPr>
          <p:cNvPicPr>
            <a:picLocks noChangeAspect="1"/>
          </p:cNvPicPr>
          <p:nvPr/>
        </p:nvPicPr>
        <p:blipFill>
          <a:blip r:embed="rId2"/>
          <a:stretch>
            <a:fillRect/>
          </a:stretch>
        </p:blipFill>
        <p:spPr>
          <a:xfrm>
            <a:off x="1725329" y="90866"/>
            <a:ext cx="10413776" cy="4868442"/>
          </a:xfrm>
          <a:prstGeom prst="rect">
            <a:avLst/>
          </a:prstGeom>
        </p:spPr>
      </p:pic>
      <p:sp>
        <p:nvSpPr>
          <p:cNvPr id="3" name="Slide Number Placeholder 2">
            <a:extLst>
              <a:ext uri="{FF2B5EF4-FFF2-40B4-BE49-F238E27FC236}">
                <a16:creationId xmlns:a16="http://schemas.microsoft.com/office/drawing/2014/main" id="{74AD145E-5B59-4159-89BF-547190D3305E}"/>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4</a:t>
            </a:fld>
            <a:endParaRPr lang="en-US" sz="1900"/>
          </a:p>
        </p:txBody>
      </p:sp>
    </p:spTree>
    <p:extLst>
      <p:ext uri="{BB962C8B-B14F-4D97-AF65-F5344CB8AC3E}">
        <p14:creationId xmlns:p14="http://schemas.microsoft.com/office/powerpoint/2010/main" val="68485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49AB7-4759-1142-ADC1-4EEAF225CB8E}"/>
              </a:ext>
            </a:extLst>
          </p:cNvPr>
          <p:cNvSpPr>
            <a:spLocks noGrp="1"/>
          </p:cNvSpPr>
          <p:nvPr>
            <p:ph type="title"/>
          </p:nvPr>
        </p:nvSpPr>
        <p:spPr>
          <a:xfrm>
            <a:off x="649225" y="459354"/>
            <a:ext cx="3059177" cy="1259894"/>
          </a:xfrm>
        </p:spPr>
        <p:txBody>
          <a:bodyPr>
            <a:normAutofit/>
          </a:bodyPr>
          <a:lstStyle/>
          <a:p>
            <a:r>
              <a:rPr lang="en-US" dirty="0"/>
              <a:t>The Packed Bubbles</a:t>
            </a:r>
          </a:p>
        </p:txBody>
      </p:sp>
      <p:sp>
        <p:nvSpPr>
          <p:cNvPr id="16" name="Content Placeholder 15">
            <a:extLst>
              <a:ext uri="{FF2B5EF4-FFF2-40B4-BE49-F238E27FC236}">
                <a16:creationId xmlns:a16="http://schemas.microsoft.com/office/drawing/2014/main" id="{2B13585D-1FCF-4E2B-9FB1-C1A08CFAA93E}"/>
              </a:ext>
            </a:extLst>
          </p:cNvPr>
          <p:cNvSpPr>
            <a:spLocks noGrp="1"/>
          </p:cNvSpPr>
          <p:nvPr>
            <p:ph idx="1"/>
          </p:nvPr>
        </p:nvSpPr>
        <p:spPr>
          <a:xfrm>
            <a:off x="649225" y="2133600"/>
            <a:ext cx="2734564" cy="4305300"/>
          </a:xfrm>
        </p:spPr>
        <p:txBody>
          <a:bodyPr>
            <a:normAutofit/>
          </a:bodyPr>
          <a:lstStyle/>
          <a:p>
            <a:pPr algn="just"/>
            <a:r>
              <a:rPr lang="en-US" dirty="0"/>
              <a:t>      Instructions </a:t>
            </a:r>
          </a:p>
          <a:p>
            <a:pPr marL="0" indent="0" algn="just">
              <a:buNone/>
            </a:pPr>
            <a:r>
              <a:rPr lang="en-US" dirty="0"/>
              <a:t>		   Vs</a:t>
            </a:r>
          </a:p>
          <a:p>
            <a:pPr marL="0" indent="0" algn="just">
              <a:buNone/>
            </a:pPr>
            <a:r>
              <a:rPr lang="en-US" dirty="0"/>
              <a:t> 	    Malwares</a:t>
            </a:r>
          </a:p>
        </p:txBody>
      </p:sp>
      <p:pic>
        <p:nvPicPr>
          <p:cNvPr id="44" name="Picture 43">
            <a:extLst>
              <a:ext uri="{FF2B5EF4-FFF2-40B4-BE49-F238E27FC236}">
                <a16:creationId xmlns:a16="http://schemas.microsoft.com/office/drawing/2014/main" id="{571069CE-C04F-B64B-A8B4-9282C7112EEF}"/>
              </a:ext>
            </a:extLst>
          </p:cNvPr>
          <p:cNvPicPr>
            <a:picLocks noChangeAspect="1"/>
          </p:cNvPicPr>
          <p:nvPr/>
        </p:nvPicPr>
        <p:blipFill>
          <a:blip r:embed="rId2"/>
          <a:stretch>
            <a:fillRect/>
          </a:stretch>
        </p:blipFill>
        <p:spPr>
          <a:xfrm>
            <a:off x="4160348" y="-786"/>
            <a:ext cx="8031652" cy="6858786"/>
          </a:xfrm>
          <a:prstGeom prst="rect">
            <a:avLst/>
          </a:prstGeom>
        </p:spPr>
      </p:pic>
      <p:sp>
        <p:nvSpPr>
          <p:cNvPr id="4" name="Slide Number Placeholder 3">
            <a:extLst>
              <a:ext uri="{FF2B5EF4-FFF2-40B4-BE49-F238E27FC236}">
                <a16:creationId xmlns:a16="http://schemas.microsoft.com/office/drawing/2014/main" id="{98CCCAB8-D4DE-4CFA-ACF2-4503C8105F19}"/>
              </a:ext>
            </a:extLst>
          </p:cNvPr>
          <p:cNvSpPr>
            <a:spLocks noGrp="1"/>
          </p:cNvSpPr>
          <p:nvPr>
            <p:ph type="sldNum" sz="quarter" idx="12"/>
          </p:nvPr>
        </p:nvSpPr>
        <p:spPr>
          <a:xfrm>
            <a:off x="0" y="53975"/>
            <a:ext cx="779767" cy="365125"/>
          </a:xfrm>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031347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6D95-CFDC-7044-ACAE-1EA3E585BCB8}"/>
              </a:ext>
            </a:extLst>
          </p:cNvPr>
          <p:cNvSpPr>
            <a:spLocks noGrp="1"/>
          </p:cNvSpPr>
          <p:nvPr>
            <p:ph type="title"/>
          </p:nvPr>
        </p:nvSpPr>
        <p:spPr>
          <a:xfrm>
            <a:off x="1687669" y="624110"/>
            <a:ext cx="5284631" cy="1280890"/>
          </a:xfrm>
        </p:spPr>
        <p:txBody>
          <a:bodyPr>
            <a:normAutofit/>
          </a:bodyPr>
          <a:lstStyle/>
          <a:p>
            <a:r>
              <a:rPr lang="en-US" sz="3200" dirty="0"/>
              <a:t>The Box-and-Whisker Plot</a:t>
            </a:r>
          </a:p>
        </p:txBody>
      </p:sp>
      <p:sp>
        <p:nvSpPr>
          <p:cNvPr id="7" name="Content Placeholder 6">
            <a:extLst>
              <a:ext uri="{FF2B5EF4-FFF2-40B4-BE49-F238E27FC236}">
                <a16:creationId xmlns:a16="http://schemas.microsoft.com/office/drawing/2014/main" id="{42D1B1A8-C6D6-234A-8DAA-95A3A19A6F86}"/>
              </a:ext>
            </a:extLst>
          </p:cNvPr>
          <p:cNvSpPr>
            <a:spLocks noGrp="1"/>
          </p:cNvSpPr>
          <p:nvPr>
            <p:ph idx="1"/>
          </p:nvPr>
        </p:nvSpPr>
        <p:spPr>
          <a:xfrm>
            <a:off x="1683956" y="2133600"/>
            <a:ext cx="4140772" cy="3777622"/>
          </a:xfrm>
        </p:spPr>
        <p:txBody>
          <a:bodyPr>
            <a:normAutofit/>
          </a:bodyPr>
          <a:lstStyle/>
          <a:p>
            <a:r>
              <a:rPr lang="en-US" dirty="0"/>
              <a:t>Displays the minimum, first quartile, median, third quartile, and maximu</a:t>
            </a:r>
            <a:r>
              <a:rPr lang="en-US" sz="1600" dirty="0">
                <a:solidFill>
                  <a:srgbClr val="000000"/>
                </a:solidFill>
              </a:rPr>
              <a:t>m.</a:t>
            </a:r>
          </a:p>
          <a:p>
            <a:endParaRPr lang="en-US" sz="1600" dirty="0">
              <a:solidFill>
                <a:srgbClr val="000000"/>
              </a:solidFill>
            </a:endParaRPr>
          </a:p>
          <a:p>
            <a:r>
              <a:rPr lang="en-US" sz="1600" dirty="0">
                <a:solidFill>
                  <a:srgbClr val="000000"/>
                </a:solidFill>
              </a:rPr>
              <a:t>Node-Load(Count).</a:t>
            </a:r>
            <a:endParaRPr lang="en-US" dirty="0"/>
          </a:p>
        </p:txBody>
      </p:sp>
      <p:pic>
        <p:nvPicPr>
          <p:cNvPr id="8" name="Picture 7">
            <a:extLst>
              <a:ext uri="{FF2B5EF4-FFF2-40B4-BE49-F238E27FC236}">
                <a16:creationId xmlns:a16="http://schemas.microsoft.com/office/drawing/2014/main" id="{6FCFA687-3F8A-5141-A177-EF4AF16E91D9}"/>
              </a:ext>
            </a:extLst>
          </p:cNvPr>
          <p:cNvPicPr>
            <a:picLocks noChangeAspect="1"/>
          </p:cNvPicPr>
          <p:nvPr/>
        </p:nvPicPr>
        <p:blipFill>
          <a:blip r:embed="rId2"/>
          <a:stretch>
            <a:fillRect/>
          </a:stretch>
        </p:blipFill>
        <p:spPr>
          <a:xfrm>
            <a:off x="7624492" y="76200"/>
            <a:ext cx="4491307" cy="6718300"/>
          </a:xfrm>
          <a:prstGeom prst="rect">
            <a:avLst/>
          </a:prstGeom>
        </p:spPr>
      </p:pic>
      <p:sp>
        <p:nvSpPr>
          <p:cNvPr id="4" name="Slide Number Placeholder 3">
            <a:extLst>
              <a:ext uri="{FF2B5EF4-FFF2-40B4-BE49-F238E27FC236}">
                <a16:creationId xmlns:a16="http://schemas.microsoft.com/office/drawing/2014/main" id="{7089F294-981E-49FB-AEC4-8B70C9365B3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1387104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C415C-AF79-EE41-9560-DE548925813A}"/>
              </a:ext>
            </a:extLst>
          </p:cNvPr>
          <p:cNvSpPr>
            <a:spLocks noGrp="1"/>
          </p:cNvSpPr>
          <p:nvPr>
            <p:ph type="title"/>
          </p:nvPr>
        </p:nvSpPr>
        <p:spPr>
          <a:xfrm>
            <a:off x="339246" y="645106"/>
            <a:ext cx="3650279" cy="1259894"/>
          </a:xfrm>
        </p:spPr>
        <p:txBody>
          <a:bodyPr>
            <a:normAutofit/>
          </a:bodyPr>
          <a:lstStyle/>
          <a:p>
            <a:r>
              <a:rPr lang="en-US" dirty="0"/>
              <a:t>The Horizontal Bar Chart</a:t>
            </a:r>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7BBCE5A-4A8D-4247-9108-91ACB4309397}"/>
              </a:ext>
            </a:extLst>
          </p:cNvPr>
          <p:cNvSpPr>
            <a:spLocks noGrp="1"/>
          </p:cNvSpPr>
          <p:nvPr>
            <p:ph idx="1"/>
          </p:nvPr>
        </p:nvSpPr>
        <p:spPr>
          <a:xfrm>
            <a:off x="287125" y="2103485"/>
            <a:ext cx="3650278" cy="3759253"/>
          </a:xfrm>
        </p:spPr>
        <p:txBody>
          <a:bodyPr>
            <a:normAutofit/>
          </a:bodyPr>
          <a:lstStyle/>
          <a:p>
            <a:r>
              <a:rPr lang="en-US" dirty="0"/>
              <a:t>Class Vs, 	Branch-Loads, 			       Branch-Misses, 			       Bus-Cycles, 					Instructions</a:t>
            </a:r>
          </a:p>
        </p:txBody>
      </p:sp>
      <p:pic>
        <p:nvPicPr>
          <p:cNvPr id="4" name="Picture 3">
            <a:extLst>
              <a:ext uri="{FF2B5EF4-FFF2-40B4-BE49-F238E27FC236}">
                <a16:creationId xmlns:a16="http://schemas.microsoft.com/office/drawing/2014/main" id="{64135AB1-B7D3-9545-A8F3-3FFAA80E888C}"/>
              </a:ext>
            </a:extLst>
          </p:cNvPr>
          <p:cNvPicPr>
            <a:picLocks noChangeAspect="1"/>
          </p:cNvPicPr>
          <p:nvPr/>
        </p:nvPicPr>
        <p:blipFill>
          <a:blip r:embed="rId2"/>
          <a:stretch>
            <a:fillRect/>
          </a:stretch>
        </p:blipFill>
        <p:spPr>
          <a:xfrm>
            <a:off x="3876421" y="50800"/>
            <a:ext cx="8277478" cy="6738952"/>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BBC249E-1BC1-4785-AC32-9AFAB590E56C}"/>
              </a:ext>
            </a:extLst>
          </p:cNvPr>
          <p:cNvSpPr>
            <a:spLocks noGrp="1"/>
          </p:cNvSpPr>
          <p:nvPr>
            <p:ph type="sldNum" sz="quarter" idx="12"/>
          </p:nvPr>
        </p:nvSpPr>
        <p:spPr>
          <a:xfrm>
            <a:off x="182284" y="11480"/>
            <a:ext cx="779767" cy="365125"/>
          </a:xfrm>
        </p:spPr>
        <p:txBody>
          <a:bodyPr/>
          <a:lstStyle/>
          <a:p>
            <a:fld id="{D57F1E4F-1CFF-5643-939E-217C01CDF565}"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333298842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3CD94-2ECF-CE42-AD5C-6AFC0220AE8E}"/>
              </a:ext>
            </a:extLst>
          </p:cNvPr>
          <p:cNvSpPr>
            <a:spLocks noGrp="1"/>
          </p:cNvSpPr>
          <p:nvPr>
            <p:ph type="title"/>
          </p:nvPr>
        </p:nvSpPr>
        <p:spPr>
          <a:xfrm>
            <a:off x="317286" y="705336"/>
            <a:ext cx="3650279" cy="1259894"/>
          </a:xfrm>
        </p:spPr>
        <p:txBody>
          <a:bodyPr>
            <a:normAutofit/>
          </a:bodyPr>
          <a:lstStyle/>
          <a:p>
            <a:r>
              <a:rPr lang="en-US" dirty="0"/>
              <a:t>The Bar Graph</a:t>
            </a:r>
          </a:p>
        </p:txBody>
      </p:sp>
      <p:sp>
        <p:nvSpPr>
          <p:cNvPr id="23" name="Rectangle 2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 name="Content Placeholder 17">
            <a:extLst>
              <a:ext uri="{FF2B5EF4-FFF2-40B4-BE49-F238E27FC236}">
                <a16:creationId xmlns:a16="http://schemas.microsoft.com/office/drawing/2014/main" id="{8BA87A0D-8AAD-42F1-B569-1BDFE993BEB0}"/>
              </a:ext>
            </a:extLst>
          </p:cNvPr>
          <p:cNvSpPr>
            <a:spLocks noGrp="1"/>
          </p:cNvSpPr>
          <p:nvPr>
            <p:ph idx="1"/>
          </p:nvPr>
        </p:nvSpPr>
        <p:spPr>
          <a:xfrm>
            <a:off x="352425" y="2133600"/>
            <a:ext cx="3947078" cy="3759253"/>
          </a:xfrm>
        </p:spPr>
        <p:txBody>
          <a:bodyPr>
            <a:normAutofit/>
          </a:bodyPr>
          <a:lstStyle/>
          <a:p>
            <a:pPr marL="0" indent="0">
              <a:buNone/>
            </a:pPr>
            <a:endParaRPr lang="en-US" dirty="0"/>
          </a:p>
          <a:p>
            <a:r>
              <a:rPr lang="en-US" dirty="0"/>
              <a:t>Class Vs Bus Cycles</a:t>
            </a:r>
            <a:br>
              <a:rPr lang="en-US" dirty="0"/>
            </a:br>
            <a:r>
              <a:rPr lang="en-US" dirty="0"/>
              <a:t>               Branch Instructions </a:t>
            </a:r>
          </a:p>
          <a:p>
            <a:pPr marL="0" indent="0">
              <a:buNone/>
            </a:pPr>
            <a:endParaRPr lang="en-US" dirty="0"/>
          </a:p>
        </p:txBody>
      </p:sp>
      <p:sp>
        <p:nvSpPr>
          <p:cNvPr id="2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7521318-8603-1D4B-86E1-4CD73A7C0D9F}"/>
              </a:ext>
            </a:extLst>
          </p:cNvPr>
          <p:cNvPicPr>
            <a:picLocks noChangeAspect="1"/>
          </p:cNvPicPr>
          <p:nvPr/>
        </p:nvPicPr>
        <p:blipFill>
          <a:blip r:embed="rId2"/>
          <a:stretch>
            <a:fillRect/>
          </a:stretch>
        </p:blipFill>
        <p:spPr>
          <a:xfrm>
            <a:off x="4051171" y="42224"/>
            <a:ext cx="8090028" cy="6745925"/>
          </a:xfrm>
          <a:prstGeom prst="rect">
            <a:avLst/>
          </a:prstGeom>
        </p:spPr>
      </p:pic>
      <p:sp>
        <p:nvSpPr>
          <p:cNvPr id="4" name="Slide Number Placeholder 3">
            <a:extLst>
              <a:ext uri="{FF2B5EF4-FFF2-40B4-BE49-F238E27FC236}">
                <a16:creationId xmlns:a16="http://schemas.microsoft.com/office/drawing/2014/main" id="{0BD5194C-C474-48B3-BEEB-C5FDF45356C4}"/>
              </a:ext>
            </a:extLst>
          </p:cNvPr>
          <p:cNvSpPr>
            <a:spLocks noGrp="1"/>
          </p:cNvSpPr>
          <p:nvPr>
            <p:ph type="sldNum" sz="quarter" idx="12"/>
          </p:nvPr>
        </p:nvSpPr>
        <p:spPr>
          <a:xfrm>
            <a:off x="141928" y="21005"/>
            <a:ext cx="779767" cy="365125"/>
          </a:xfrm>
        </p:spPr>
        <p:txBody>
          <a:bodyPr/>
          <a:lstStyle/>
          <a:p>
            <a:fld id="{D57F1E4F-1CFF-5643-939E-217C01CDF565}" type="slidenum">
              <a:rPr lang="en-US" smtClean="0">
                <a:solidFill>
                  <a:schemeClr val="tx1"/>
                </a:solidFill>
              </a:rPr>
              <a:pPr/>
              <a:t>8</a:t>
            </a:fld>
            <a:endParaRPr lang="en-US" dirty="0">
              <a:solidFill>
                <a:schemeClr val="tx1"/>
              </a:solidFill>
            </a:endParaRPr>
          </a:p>
        </p:txBody>
      </p:sp>
    </p:spTree>
    <p:extLst>
      <p:ext uri="{BB962C8B-B14F-4D97-AF65-F5344CB8AC3E}">
        <p14:creationId xmlns:p14="http://schemas.microsoft.com/office/powerpoint/2010/main" val="36303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DCDDD-8650-8045-832F-7543C78C9BDC}"/>
              </a:ext>
            </a:extLst>
          </p:cNvPr>
          <p:cNvSpPr>
            <a:spLocks noGrp="1"/>
          </p:cNvSpPr>
          <p:nvPr>
            <p:ph type="title"/>
          </p:nvPr>
        </p:nvSpPr>
        <p:spPr>
          <a:xfrm>
            <a:off x="649224" y="645106"/>
            <a:ext cx="3650279" cy="1259894"/>
          </a:xfrm>
        </p:spPr>
        <p:txBody>
          <a:bodyPr>
            <a:normAutofit/>
          </a:bodyPr>
          <a:lstStyle/>
          <a:p>
            <a:r>
              <a:rPr lang="en-US" dirty="0"/>
              <a:t>The Scatter Plot</a:t>
            </a:r>
          </a:p>
        </p:txBody>
      </p:sp>
      <p:sp>
        <p:nvSpPr>
          <p:cNvPr id="15" name="Rectangle 1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id="{87C6523C-B387-904A-8C2B-994C8982A3FE}"/>
              </a:ext>
            </a:extLst>
          </p:cNvPr>
          <p:cNvSpPr>
            <a:spLocks noGrp="1"/>
          </p:cNvSpPr>
          <p:nvPr>
            <p:ph idx="1"/>
          </p:nvPr>
        </p:nvSpPr>
        <p:spPr>
          <a:xfrm>
            <a:off x="718926" y="2103485"/>
            <a:ext cx="4767474" cy="3759253"/>
          </a:xfrm>
        </p:spPr>
        <p:txBody>
          <a:bodyPr>
            <a:normAutofit/>
          </a:bodyPr>
          <a:lstStyle/>
          <a:p>
            <a:pPr marL="0" indent="0">
              <a:buNone/>
            </a:pPr>
            <a:endParaRPr lang="en-US" dirty="0"/>
          </a:p>
          <a:p>
            <a:r>
              <a:rPr lang="en-US" dirty="0"/>
              <a:t>               LLC-Loads(Median) 						        	Vs 						         TLB-Load Misses(Median)</a:t>
            </a:r>
          </a:p>
        </p:txBody>
      </p:sp>
      <p:pic>
        <p:nvPicPr>
          <p:cNvPr id="8" name="Picture 7">
            <a:extLst>
              <a:ext uri="{FF2B5EF4-FFF2-40B4-BE49-F238E27FC236}">
                <a16:creationId xmlns:a16="http://schemas.microsoft.com/office/drawing/2014/main" id="{57A5492E-C929-F049-9286-04CB153C7E4C}"/>
              </a:ext>
            </a:extLst>
          </p:cNvPr>
          <p:cNvPicPr>
            <a:picLocks noChangeAspect="1"/>
          </p:cNvPicPr>
          <p:nvPr/>
        </p:nvPicPr>
        <p:blipFill>
          <a:blip r:embed="rId2"/>
          <a:stretch>
            <a:fillRect/>
          </a:stretch>
        </p:blipFill>
        <p:spPr>
          <a:xfrm>
            <a:off x="6758928" y="63499"/>
            <a:ext cx="5369571" cy="6725819"/>
          </a:xfrm>
          <a:prstGeom prst="rect">
            <a:avLst/>
          </a:prstGeom>
        </p:spPr>
      </p:pic>
      <p:sp>
        <p:nvSpPr>
          <p:cNvPr id="1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3FCDEAB-BE83-426A-8717-077E4D789EAF}"/>
              </a:ext>
            </a:extLst>
          </p:cNvPr>
          <p:cNvSpPr>
            <a:spLocks noGrp="1"/>
          </p:cNvSpPr>
          <p:nvPr>
            <p:ph type="sldNum" sz="quarter" idx="12"/>
          </p:nvPr>
        </p:nvSpPr>
        <p:spPr>
          <a:xfrm>
            <a:off x="187431" y="40055"/>
            <a:ext cx="779767" cy="365125"/>
          </a:xfrm>
        </p:spPr>
        <p:txBody>
          <a:bodyPr/>
          <a:lstStyle/>
          <a:p>
            <a:fld id="{D57F1E4F-1CFF-5643-939E-217C01CDF565}" type="slidenum">
              <a:rPr lang="en-US" smtClean="0">
                <a:solidFill>
                  <a:schemeClr val="tx1"/>
                </a:solidFill>
              </a:rPr>
              <a:pPr/>
              <a:t>9</a:t>
            </a:fld>
            <a:endParaRPr lang="en-US" dirty="0">
              <a:solidFill>
                <a:schemeClr val="tx1"/>
              </a:solidFill>
            </a:endParaRPr>
          </a:p>
        </p:txBody>
      </p:sp>
    </p:spTree>
    <p:extLst>
      <p:ext uri="{BB962C8B-B14F-4D97-AF65-F5344CB8AC3E}">
        <p14:creationId xmlns:p14="http://schemas.microsoft.com/office/powerpoint/2010/main" val="1447619804"/>
      </p:ext>
    </p:extLst>
  </p:cSld>
  <p:clrMapOvr>
    <a:masterClrMapping/>
  </p:clrMapOvr>
  <p:transition spd="slow">
    <p:wipe/>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317</Words>
  <Application>Microsoft Macintosh PowerPoint</Application>
  <PresentationFormat>Widescreen</PresentationFormat>
  <Paragraphs>71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Times New Roman</vt:lpstr>
      <vt:lpstr>Wingdings 3</vt:lpstr>
      <vt:lpstr>Wisp</vt:lpstr>
      <vt:lpstr>Malware Analysis On Hardware Data Visualization and Research</vt:lpstr>
      <vt:lpstr> Objective</vt:lpstr>
      <vt:lpstr>Dataset</vt:lpstr>
      <vt:lpstr>Dataset</vt:lpstr>
      <vt:lpstr>The Packed Bubbles</vt:lpstr>
      <vt:lpstr>The Box-and-Whisker Plot</vt:lpstr>
      <vt:lpstr>The Horizontal Bar Chart</vt:lpstr>
      <vt:lpstr>The Bar Graph</vt:lpstr>
      <vt:lpstr>The Scatter Plot</vt:lpstr>
      <vt:lpstr>Box Plot(Py)</vt:lpstr>
      <vt:lpstr>Radar Graph </vt:lpstr>
      <vt:lpstr>Surface Plot</vt:lpstr>
      <vt:lpstr>Correlation</vt:lpstr>
      <vt:lpstr>Principal Component Analysis</vt:lpstr>
      <vt:lpstr>Principal Component Analysis</vt:lpstr>
      <vt:lpstr>Random Forest</vt:lpstr>
      <vt:lpstr>Decision Tree</vt:lpstr>
      <vt:lpstr>Future Work</vt:lpstr>
      <vt:lpstr>Conclusion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Analysis On Hardware Data Visualization and Research</dc:title>
  <dc:creator>Meena Rapaka</dc:creator>
  <cp:lastModifiedBy>abitra</cp:lastModifiedBy>
  <cp:revision>10</cp:revision>
  <dcterms:created xsi:type="dcterms:W3CDTF">2018-12-05T16:00:19Z</dcterms:created>
  <dcterms:modified xsi:type="dcterms:W3CDTF">2018-12-13T00:09:50Z</dcterms:modified>
</cp:coreProperties>
</file>